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3" r:id="rId4"/>
    <p:sldMasterId id="2147483648" r:id="rId5"/>
    <p:sldMasterId id="2147484121" r:id="rId6"/>
  </p:sldMasterIdLst>
  <p:notesMasterIdLst>
    <p:notesMasterId r:id="rId35"/>
  </p:notesMasterIdLst>
  <p:handoutMasterIdLst>
    <p:handoutMasterId r:id="rId36"/>
  </p:handoutMasterIdLst>
  <p:sldIdLst>
    <p:sldId id="325" r:id="rId7"/>
    <p:sldId id="327" r:id="rId8"/>
    <p:sldId id="340" r:id="rId9"/>
    <p:sldId id="341" r:id="rId10"/>
    <p:sldId id="343" r:id="rId11"/>
    <p:sldId id="344" r:id="rId12"/>
    <p:sldId id="345" r:id="rId13"/>
    <p:sldId id="365" r:id="rId14"/>
    <p:sldId id="348" r:id="rId15"/>
    <p:sldId id="349" r:id="rId16"/>
    <p:sldId id="351" r:id="rId17"/>
    <p:sldId id="352" r:id="rId18"/>
    <p:sldId id="356" r:id="rId19"/>
    <p:sldId id="355" r:id="rId20"/>
    <p:sldId id="353" r:id="rId21"/>
    <p:sldId id="354" r:id="rId22"/>
    <p:sldId id="357" r:id="rId23"/>
    <p:sldId id="358" r:id="rId24"/>
    <p:sldId id="360" r:id="rId25"/>
    <p:sldId id="359" r:id="rId26"/>
    <p:sldId id="361" r:id="rId27"/>
    <p:sldId id="362" r:id="rId28"/>
    <p:sldId id="367" r:id="rId29"/>
    <p:sldId id="363" r:id="rId30"/>
    <p:sldId id="364" r:id="rId31"/>
    <p:sldId id="366" r:id="rId32"/>
    <p:sldId id="368" r:id="rId33"/>
    <p:sldId id="33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FCF0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115C83-78CF-4E4E-B473-87749B948D6C}" v="672" dt="2023-04-20T07:12:17.567"/>
    <p1510:client id="{93FA299B-87EE-4039-A17B-17B5FE033077}" v="55" dt="2023-04-20T07:55:40.831"/>
    <p1510:client id="{A38344CB-E57E-4234-9371-AA8A7C5455FA}" v="3224" dt="2023-04-19T09:03:34.872"/>
    <p1510:client id="{B476E3FF-6B47-40E7-A1BF-DE5B271D835D}" v="645" dt="2023-04-18T18:04:48.777"/>
    <p1510:client id="{B9384661-ACA8-427A-8F51-6D0EBC2D7DE4}" v="3931" dt="2023-04-20T12:06:04.419"/>
    <p1510:client id="{CCE5160B-63D5-443A-B6B6-0F172B215665}" v="359" dt="2023-04-18T19:34:34.504"/>
    <p1510:client id="{CECAC7A0-D817-4A74-9E3F-D9C47F9714B1}" v="1447" dt="2023-04-18T11:01:48.062"/>
    <p1510:client id="{DBFFEA3A-08F4-4D9E-B9EA-B92CE0450F0B}" v="197" dt="2023-04-20T06:15:02.944"/>
    <p1510:client id="{ED56CD57-9676-44E6-893F-45ADF3AFA629}" v="426" dt="2023-04-20T03:59:53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816"/>
        <p:guide orient="horz" pos="38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39084-F7D2-44DC-83A1-1E08A6233BD4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5D56D85-BBFA-4103-B87F-F89B21E0607D}">
      <dgm:prSet/>
      <dgm:spPr/>
      <dgm:t>
        <a:bodyPr/>
        <a:lstStyle/>
        <a:p>
          <a:r>
            <a:rPr lang="en-US"/>
            <a:t>Inspect</a:t>
          </a:r>
        </a:p>
      </dgm:t>
    </dgm:pt>
    <dgm:pt modelId="{CC5AFE3B-FFD3-400B-8383-417087A97734}" type="parTrans" cxnId="{E6D6ED52-5A82-4AA7-BCFB-EFD6F000B388}">
      <dgm:prSet/>
      <dgm:spPr/>
      <dgm:t>
        <a:bodyPr/>
        <a:lstStyle/>
        <a:p>
          <a:endParaRPr lang="en-US"/>
        </a:p>
      </dgm:t>
    </dgm:pt>
    <dgm:pt modelId="{287F82FB-DE0F-408D-AE3E-ABE7872B281C}" type="sibTrans" cxnId="{E6D6ED52-5A82-4AA7-BCFB-EFD6F000B388}">
      <dgm:prSet/>
      <dgm:spPr/>
      <dgm:t>
        <a:bodyPr/>
        <a:lstStyle/>
        <a:p>
          <a:endParaRPr lang="en-US"/>
        </a:p>
      </dgm:t>
    </dgm:pt>
    <dgm:pt modelId="{68156F09-BD3B-4354-A171-DE61BFAD1D25}">
      <dgm:prSet/>
      <dgm:spPr/>
      <dgm:t>
        <a:bodyPr/>
        <a:lstStyle/>
        <a:p>
          <a:r>
            <a:rPr lang="en-US"/>
            <a:t>Visually inspect the first few and last few rows of the data.</a:t>
          </a:r>
        </a:p>
      </dgm:t>
    </dgm:pt>
    <dgm:pt modelId="{8CB1AC85-A805-4451-BAE8-C1DF77F72FE3}" type="parTrans" cxnId="{006A5A7B-D010-44F9-ABD1-8890F62DF008}">
      <dgm:prSet/>
      <dgm:spPr/>
      <dgm:t>
        <a:bodyPr/>
        <a:lstStyle/>
        <a:p>
          <a:endParaRPr lang="en-US"/>
        </a:p>
      </dgm:t>
    </dgm:pt>
    <dgm:pt modelId="{49F2D16F-2641-47BB-99C9-E3EF4E38EF0A}" type="sibTrans" cxnId="{006A5A7B-D010-44F9-ABD1-8890F62DF008}">
      <dgm:prSet/>
      <dgm:spPr/>
      <dgm:t>
        <a:bodyPr/>
        <a:lstStyle/>
        <a:p>
          <a:endParaRPr lang="en-US"/>
        </a:p>
      </dgm:t>
    </dgm:pt>
    <dgm:pt modelId="{8B571858-ED1E-4A7B-970F-D93108D42BFB}">
      <dgm:prSet/>
      <dgm:spPr/>
      <dgm:t>
        <a:bodyPr/>
        <a:lstStyle/>
        <a:p>
          <a:r>
            <a:rPr lang="en-US"/>
            <a:t>Check</a:t>
          </a:r>
        </a:p>
      </dgm:t>
    </dgm:pt>
    <dgm:pt modelId="{D226C869-A373-46EB-AF52-66D93CB44482}" type="parTrans" cxnId="{1900AB41-4D71-48C9-8357-55608BDD38D2}">
      <dgm:prSet/>
      <dgm:spPr/>
      <dgm:t>
        <a:bodyPr/>
        <a:lstStyle/>
        <a:p>
          <a:endParaRPr lang="en-US"/>
        </a:p>
      </dgm:t>
    </dgm:pt>
    <dgm:pt modelId="{1B61E9CD-BB37-44EF-BB9B-8808B8045BD9}" type="sibTrans" cxnId="{1900AB41-4D71-48C9-8357-55608BDD38D2}">
      <dgm:prSet/>
      <dgm:spPr/>
      <dgm:t>
        <a:bodyPr/>
        <a:lstStyle/>
        <a:p>
          <a:endParaRPr lang="en-US"/>
        </a:p>
      </dgm:t>
    </dgm:pt>
    <dgm:pt modelId="{8DAE0AE3-697B-4906-A323-F6504BA8C1BC}">
      <dgm:prSet/>
      <dgm:spPr/>
      <dgm:t>
        <a:bodyPr/>
        <a:lstStyle/>
        <a:p>
          <a:r>
            <a:rPr lang="en-US"/>
            <a:t>Check the shape of the data frame.</a:t>
          </a:r>
        </a:p>
      </dgm:t>
    </dgm:pt>
    <dgm:pt modelId="{1587F235-9BEF-4067-87FD-8D4FC0424072}" type="parTrans" cxnId="{0E5417C9-66A6-4C63-9F5B-46BD2256C0F4}">
      <dgm:prSet/>
      <dgm:spPr/>
      <dgm:t>
        <a:bodyPr/>
        <a:lstStyle/>
        <a:p>
          <a:endParaRPr lang="en-US"/>
        </a:p>
      </dgm:t>
    </dgm:pt>
    <dgm:pt modelId="{ECEBD2CE-C1EC-452D-897A-7A3436DAAA5F}" type="sibTrans" cxnId="{0E5417C9-66A6-4C63-9F5B-46BD2256C0F4}">
      <dgm:prSet/>
      <dgm:spPr/>
      <dgm:t>
        <a:bodyPr/>
        <a:lstStyle/>
        <a:p>
          <a:endParaRPr lang="en-US"/>
        </a:p>
      </dgm:t>
    </dgm:pt>
    <dgm:pt modelId="{74C80264-2A96-4B8B-943D-B2AA6A76AE53}">
      <dgm:prSet/>
      <dgm:spPr/>
      <dgm:t>
        <a:bodyPr/>
        <a:lstStyle/>
        <a:p>
          <a:r>
            <a:rPr lang="en-US"/>
            <a:t>Check</a:t>
          </a:r>
        </a:p>
      </dgm:t>
    </dgm:pt>
    <dgm:pt modelId="{B6F3C877-BE7E-4CF1-A724-A7C35F1EB1B7}" type="parTrans" cxnId="{17E1A37C-D0A7-4D6A-9197-58F60CFE1F9B}">
      <dgm:prSet/>
      <dgm:spPr/>
      <dgm:t>
        <a:bodyPr/>
        <a:lstStyle/>
        <a:p>
          <a:endParaRPr lang="en-US"/>
        </a:p>
      </dgm:t>
    </dgm:pt>
    <dgm:pt modelId="{BB33A68F-255D-487D-9CD5-0D0298EBC8BE}" type="sibTrans" cxnId="{17E1A37C-D0A7-4D6A-9197-58F60CFE1F9B}">
      <dgm:prSet/>
      <dgm:spPr/>
      <dgm:t>
        <a:bodyPr/>
        <a:lstStyle/>
        <a:p>
          <a:endParaRPr lang="en-US"/>
        </a:p>
      </dgm:t>
    </dgm:pt>
    <dgm:pt modelId="{C9B8BF10-FF31-4EF7-99E0-3A6B7105DFF0}">
      <dgm:prSet/>
      <dgm:spPr/>
      <dgm:t>
        <a:bodyPr/>
        <a:lstStyle/>
        <a:p>
          <a:r>
            <a:rPr lang="en-US"/>
            <a:t>Check the count of null values in each column.</a:t>
          </a:r>
        </a:p>
      </dgm:t>
    </dgm:pt>
    <dgm:pt modelId="{CC66C02B-58F5-404B-A279-65613B2FB5D3}" type="parTrans" cxnId="{7328D572-9830-493C-A686-D434BCE4366A}">
      <dgm:prSet/>
      <dgm:spPr/>
      <dgm:t>
        <a:bodyPr/>
        <a:lstStyle/>
        <a:p>
          <a:endParaRPr lang="en-US"/>
        </a:p>
      </dgm:t>
    </dgm:pt>
    <dgm:pt modelId="{659A6A26-CB9A-4759-A0FE-756909E78C20}" type="sibTrans" cxnId="{7328D572-9830-493C-A686-D434BCE4366A}">
      <dgm:prSet/>
      <dgm:spPr/>
      <dgm:t>
        <a:bodyPr/>
        <a:lstStyle/>
        <a:p>
          <a:endParaRPr lang="en-US"/>
        </a:p>
      </dgm:t>
    </dgm:pt>
    <dgm:pt modelId="{F8650925-B5DE-467D-BA75-67E941CB4226}">
      <dgm:prSet/>
      <dgm:spPr/>
      <dgm:t>
        <a:bodyPr/>
        <a:lstStyle/>
        <a:p>
          <a:r>
            <a:rPr lang="en-US"/>
            <a:t>Inspect</a:t>
          </a:r>
        </a:p>
      </dgm:t>
    </dgm:pt>
    <dgm:pt modelId="{B0A7405A-A86F-4A07-A78A-CD454CC14CB8}" type="parTrans" cxnId="{7F93FC5D-F639-420B-A89D-785F5D99A8AB}">
      <dgm:prSet/>
      <dgm:spPr/>
      <dgm:t>
        <a:bodyPr/>
        <a:lstStyle/>
        <a:p>
          <a:endParaRPr lang="en-US"/>
        </a:p>
      </dgm:t>
    </dgm:pt>
    <dgm:pt modelId="{DFBC0002-3BFA-475A-AF41-2C8A1051BB2B}" type="sibTrans" cxnId="{7F93FC5D-F639-420B-A89D-785F5D99A8AB}">
      <dgm:prSet/>
      <dgm:spPr/>
      <dgm:t>
        <a:bodyPr/>
        <a:lstStyle/>
        <a:p>
          <a:endParaRPr lang="en-US"/>
        </a:p>
      </dgm:t>
    </dgm:pt>
    <dgm:pt modelId="{DE6DFEAC-1209-4158-80C3-4B589A9AF87A}">
      <dgm:prSet/>
      <dgm:spPr/>
      <dgm:t>
        <a:bodyPr/>
        <a:lstStyle/>
        <a:p>
          <a:r>
            <a:rPr lang="en-US"/>
            <a:t>Inspect all the column names and cross check with the data dictionary.</a:t>
          </a:r>
        </a:p>
      </dgm:t>
    </dgm:pt>
    <dgm:pt modelId="{9A5BD0E5-946C-485B-9EBE-FF217F955F4B}" type="parTrans" cxnId="{7CB02A4E-6596-4DBC-9060-A7521114F0EB}">
      <dgm:prSet/>
      <dgm:spPr/>
      <dgm:t>
        <a:bodyPr/>
        <a:lstStyle/>
        <a:p>
          <a:endParaRPr lang="en-US"/>
        </a:p>
      </dgm:t>
    </dgm:pt>
    <dgm:pt modelId="{E922B08B-0ADA-4ACE-9E93-EF6591A7A392}" type="sibTrans" cxnId="{7CB02A4E-6596-4DBC-9060-A7521114F0EB}">
      <dgm:prSet/>
      <dgm:spPr/>
      <dgm:t>
        <a:bodyPr/>
        <a:lstStyle/>
        <a:p>
          <a:endParaRPr lang="en-US"/>
        </a:p>
      </dgm:t>
    </dgm:pt>
    <dgm:pt modelId="{53BFE921-5709-4273-B6C5-063F8FA64F20}">
      <dgm:prSet/>
      <dgm:spPr/>
      <dgm:t>
        <a:bodyPr/>
        <a:lstStyle/>
        <a:p>
          <a:r>
            <a:rPr lang="en-US"/>
            <a:t>Check</a:t>
          </a:r>
        </a:p>
      </dgm:t>
    </dgm:pt>
    <dgm:pt modelId="{14BA2F51-EE2E-428F-974D-DC1E86AFC442}" type="parTrans" cxnId="{56FFABEE-DB65-43E0-86E5-FD816D16BDE4}">
      <dgm:prSet/>
      <dgm:spPr/>
      <dgm:t>
        <a:bodyPr/>
        <a:lstStyle/>
        <a:p>
          <a:endParaRPr lang="en-US"/>
        </a:p>
      </dgm:t>
    </dgm:pt>
    <dgm:pt modelId="{2E9C0724-4992-4D68-8C9F-EFF3405C0AFD}" type="sibTrans" cxnId="{56FFABEE-DB65-43E0-86E5-FD816D16BDE4}">
      <dgm:prSet/>
      <dgm:spPr/>
      <dgm:t>
        <a:bodyPr/>
        <a:lstStyle/>
        <a:p>
          <a:endParaRPr lang="en-US"/>
        </a:p>
      </dgm:t>
    </dgm:pt>
    <dgm:pt modelId="{64E080C5-B98E-4D4E-9275-0460088C3B1A}">
      <dgm:prSet/>
      <dgm:spPr/>
      <dgm:t>
        <a:bodyPr/>
        <a:lstStyle/>
        <a:p>
          <a:r>
            <a:rPr lang="en-US"/>
            <a:t>Check the information of the data frame using the info() function.</a:t>
          </a:r>
        </a:p>
      </dgm:t>
    </dgm:pt>
    <dgm:pt modelId="{6B76C997-2F0C-415E-8363-00C6FD63D212}" type="parTrans" cxnId="{849F41FA-1463-4919-9724-2EFBA9DEC799}">
      <dgm:prSet/>
      <dgm:spPr/>
      <dgm:t>
        <a:bodyPr/>
        <a:lstStyle/>
        <a:p>
          <a:endParaRPr lang="en-US"/>
        </a:p>
      </dgm:t>
    </dgm:pt>
    <dgm:pt modelId="{1D03ABFB-D7F2-4AFC-9C14-2185F8933A91}" type="sibTrans" cxnId="{849F41FA-1463-4919-9724-2EFBA9DEC799}">
      <dgm:prSet/>
      <dgm:spPr/>
      <dgm:t>
        <a:bodyPr/>
        <a:lstStyle/>
        <a:p>
          <a:endParaRPr lang="en-US"/>
        </a:p>
      </dgm:t>
    </dgm:pt>
    <dgm:pt modelId="{FCBDC8CC-CB45-4D22-B4D9-19DF385247DB}" type="pres">
      <dgm:prSet presAssocID="{5C139084-F7D2-44DC-83A1-1E08A6233BD4}" presName="linearFlow" presStyleCnt="0">
        <dgm:presLayoutVars>
          <dgm:dir/>
          <dgm:animLvl val="lvl"/>
          <dgm:resizeHandles val="exact"/>
        </dgm:presLayoutVars>
      </dgm:prSet>
      <dgm:spPr/>
    </dgm:pt>
    <dgm:pt modelId="{F872DB9E-A7B7-42B0-A8E6-631DDFC39778}" type="pres">
      <dgm:prSet presAssocID="{95D56D85-BBFA-4103-B87F-F89B21E0607D}" presName="composite" presStyleCnt="0"/>
      <dgm:spPr/>
    </dgm:pt>
    <dgm:pt modelId="{0D165495-9EE2-43A8-9F3C-1796010C111D}" type="pres">
      <dgm:prSet presAssocID="{95D56D85-BBFA-4103-B87F-F89B21E0607D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1D60964-7FE3-4D73-853A-1CAF00E86E06}" type="pres">
      <dgm:prSet presAssocID="{95D56D85-BBFA-4103-B87F-F89B21E0607D}" presName="descendantText" presStyleLbl="alignAcc1" presStyleIdx="0" presStyleCnt="5">
        <dgm:presLayoutVars>
          <dgm:bulletEnabled val="1"/>
        </dgm:presLayoutVars>
      </dgm:prSet>
      <dgm:spPr/>
    </dgm:pt>
    <dgm:pt modelId="{647BCB82-0396-4C85-9C27-FD6AEFC5699C}" type="pres">
      <dgm:prSet presAssocID="{287F82FB-DE0F-408D-AE3E-ABE7872B281C}" presName="sp" presStyleCnt="0"/>
      <dgm:spPr/>
    </dgm:pt>
    <dgm:pt modelId="{E19A7FA5-7D69-4931-9251-6FB6AE3846F6}" type="pres">
      <dgm:prSet presAssocID="{8B571858-ED1E-4A7B-970F-D93108D42BFB}" presName="composite" presStyleCnt="0"/>
      <dgm:spPr/>
    </dgm:pt>
    <dgm:pt modelId="{112026D4-2C73-4C7B-B1FF-1CB5AF1D1DE8}" type="pres">
      <dgm:prSet presAssocID="{8B571858-ED1E-4A7B-970F-D93108D42BFB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88990A7-494C-4038-8304-1C087FB5B171}" type="pres">
      <dgm:prSet presAssocID="{8B571858-ED1E-4A7B-970F-D93108D42BFB}" presName="descendantText" presStyleLbl="alignAcc1" presStyleIdx="1" presStyleCnt="5">
        <dgm:presLayoutVars>
          <dgm:bulletEnabled val="1"/>
        </dgm:presLayoutVars>
      </dgm:prSet>
      <dgm:spPr/>
    </dgm:pt>
    <dgm:pt modelId="{FE274C8F-0BAF-42F8-8A0E-153D84E4B100}" type="pres">
      <dgm:prSet presAssocID="{1B61E9CD-BB37-44EF-BB9B-8808B8045BD9}" presName="sp" presStyleCnt="0"/>
      <dgm:spPr/>
    </dgm:pt>
    <dgm:pt modelId="{000BA4C7-072B-4855-925F-8BE77455FEA1}" type="pres">
      <dgm:prSet presAssocID="{74C80264-2A96-4B8B-943D-B2AA6A76AE53}" presName="composite" presStyleCnt="0"/>
      <dgm:spPr/>
    </dgm:pt>
    <dgm:pt modelId="{BDE2C291-CD34-4A62-9CD8-4660C57F748E}" type="pres">
      <dgm:prSet presAssocID="{74C80264-2A96-4B8B-943D-B2AA6A76AE5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D2945C25-AEA5-407F-BE83-F58F0E358836}" type="pres">
      <dgm:prSet presAssocID="{74C80264-2A96-4B8B-943D-B2AA6A76AE53}" presName="descendantText" presStyleLbl="alignAcc1" presStyleIdx="2" presStyleCnt="5">
        <dgm:presLayoutVars>
          <dgm:bulletEnabled val="1"/>
        </dgm:presLayoutVars>
      </dgm:prSet>
      <dgm:spPr/>
    </dgm:pt>
    <dgm:pt modelId="{C22EDAC6-1A3C-4FD2-9C18-AA589B91048E}" type="pres">
      <dgm:prSet presAssocID="{BB33A68F-255D-487D-9CD5-0D0298EBC8BE}" presName="sp" presStyleCnt="0"/>
      <dgm:spPr/>
    </dgm:pt>
    <dgm:pt modelId="{548C6DB2-A7B1-4385-B590-B62170F39926}" type="pres">
      <dgm:prSet presAssocID="{F8650925-B5DE-467D-BA75-67E941CB4226}" presName="composite" presStyleCnt="0"/>
      <dgm:spPr/>
    </dgm:pt>
    <dgm:pt modelId="{026D1046-92FA-453B-9086-B25280FB498D}" type="pres">
      <dgm:prSet presAssocID="{F8650925-B5DE-467D-BA75-67E941CB4226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F998C8B1-93E2-4F8B-B9F1-B8A962ED0A4C}" type="pres">
      <dgm:prSet presAssocID="{F8650925-B5DE-467D-BA75-67E941CB4226}" presName="descendantText" presStyleLbl="alignAcc1" presStyleIdx="3" presStyleCnt="5">
        <dgm:presLayoutVars>
          <dgm:bulletEnabled val="1"/>
        </dgm:presLayoutVars>
      </dgm:prSet>
      <dgm:spPr/>
    </dgm:pt>
    <dgm:pt modelId="{2FFFEAD4-AC63-4059-89B2-F8B5D046CDF7}" type="pres">
      <dgm:prSet presAssocID="{DFBC0002-3BFA-475A-AF41-2C8A1051BB2B}" presName="sp" presStyleCnt="0"/>
      <dgm:spPr/>
    </dgm:pt>
    <dgm:pt modelId="{0E9B4CB9-55E0-4122-88CA-8F5F22A0C924}" type="pres">
      <dgm:prSet presAssocID="{53BFE921-5709-4273-B6C5-063F8FA64F20}" presName="composite" presStyleCnt="0"/>
      <dgm:spPr/>
    </dgm:pt>
    <dgm:pt modelId="{A7659049-39E1-4D06-AC72-DCE31E61D56D}" type="pres">
      <dgm:prSet presAssocID="{53BFE921-5709-4273-B6C5-063F8FA64F20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138FAB76-0510-4F12-83AF-FA9B60D5209A}" type="pres">
      <dgm:prSet presAssocID="{53BFE921-5709-4273-B6C5-063F8FA64F20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8192CB08-200B-4726-9DCF-416E33E007B5}" type="presOf" srcId="{53BFE921-5709-4273-B6C5-063F8FA64F20}" destId="{A7659049-39E1-4D06-AC72-DCE31E61D56D}" srcOrd="0" destOrd="0" presId="urn:microsoft.com/office/officeart/2005/8/layout/chevron2"/>
    <dgm:cxn modelId="{37094316-9D2D-46B9-A044-730363F334DA}" type="presOf" srcId="{DE6DFEAC-1209-4158-80C3-4B589A9AF87A}" destId="{F998C8B1-93E2-4F8B-B9F1-B8A962ED0A4C}" srcOrd="0" destOrd="0" presId="urn:microsoft.com/office/officeart/2005/8/layout/chevron2"/>
    <dgm:cxn modelId="{B1FBCF26-CE2B-45C3-93B0-F0F3601EF179}" type="presOf" srcId="{F8650925-B5DE-467D-BA75-67E941CB4226}" destId="{026D1046-92FA-453B-9086-B25280FB498D}" srcOrd="0" destOrd="0" presId="urn:microsoft.com/office/officeart/2005/8/layout/chevron2"/>
    <dgm:cxn modelId="{144D0939-4F04-464C-AE52-E3222D84346A}" type="presOf" srcId="{74C80264-2A96-4B8B-943D-B2AA6A76AE53}" destId="{BDE2C291-CD34-4A62-9CD8-4660C57F748E}" srcOrd="0" destOrd="0" presId="urn:microsoft.com/office/officeart/2005/8/layout/chevron2"/>
    <dgm:cxn modelId="{7F93FC5D-F639-420B-A89D-785F5D99A8AB}" srcId="{5C139084-F7D2-44DC-83A1-1E08A6233BD4}" destId="{F8650925-B5DE-467D-BA75-67E941CB4226}" srcOrd="3" destOrd="0" parTransId="{B0A7405A-A86F-4A07-A78A-CD454CC14CB8}" sibTransId="{DFBC0002-3BFA-475A-AF41-2C8A1051BB2B}"/>
    <dgm:cxn modelId="{1900AB41-4D71-48C9-8357-55608BDD38D2}" srcId="{5C139084-F7D2-44DC-83A1-1E08A6233BD4}" destId="{8B571858-ED1E-4A7B-970F-D93108D42BFB}" srcOrd="1" destOrd="0" parTransId="{D226C869-A373-46EB-AF52-66D93CB44482}" sibTransId="{1B61E9CD-BB37-44EF-BB9B-8808B8045BD9}"/>
    <dgm:cxn modelId="{7CB02A4E-6596-4DBC-9060-A7521114F0EB}" srcId="{F8650925-B5DE-467D-BA75-67E941CB4226}" destId="{DE6DFEAC-1209-4158-80C3-4B589A9AF87A}" srcOrd="0" destOrd="0" parTransId="{9A5BD0E5-946C-485B-9EBE-FF217F955F4B}" sibTransId="{E922B08B-0ADA-4ACE-9E93-EF6591A7A392}"/>
    <dgm:cxn modelId="{6E59176F-07B9-482A-BB43-CFA69692A707}" type="presOf" srcId="{68156F09-BD3B-4354-A171-DE61BFAD1D25}" destId="{51D60964-7FE3-4D73-853A-1CAF00E86E06}" srcOrd="0" destOrd="0" presId="urn:microsoft.com/office/officeart/2005/8/layout/chevron2"/>
    <dgm:cxn modelId="{7328D572-9830-493C-A686-D434BCE4366A}" srcId="{74C80264-2A96-4B8B-943D-B2AA6A76AE53}" destId="{C9B8BF10-FF31-4EF7-99E0-3A6B7105DFF0}" srcOrd="0" destOrd="0" parTransId="{CC66C02B-58F5-404B-A279-65613B2FB5D3}" sibTransId="{659A6A26-CB9A-4759-A0FE-756909E78C20}"/>
    <dgm:cxn modelId="{E6D6ED52-5A82-4AA7-BCFB-EFD6F000B388}" srcId="{5C139084-F7D2-44DC-83A1-1E08A6233BD4}" destId="{95D56D85-BBFA-4103-B87F-F89B21E0607D}" srcOrd="0" destOrd="0" parTransId="{CC5AFE3B-FFD3-400B-8383-417087A97734}" sibTransId="{287F82FB-DE0F-408D-AE3E-ABE7872B281C}"/>
    <dgm:cxn modelId="{006A5A7B-D010-44F9-ABD1-8890F62DF008}" srcId="{95D56D85-BBFA-4103-B87F-F89B21E0607D}" destId="{68156F09-BD3B-4354-A171-DE61BFAD1D25}" srcOrd="0" destOrd="0" parTransId="{8CB1AC85-A805-4451-BAE8-C1DF77F72FE3}" sibTransId="{49F2D16F-2641-47BB-99C9-E3EF4E38EF0A}"/>
    <dgm:cxn modelId="{17E1A37C-D0A7-4D6A-9197-58F60CFE1F9B}" srcId="{5C139084-F7D2-44DC-83A1-1E08A6233BD4}" destId="{74C80264-2A96-4B8B-943D-B2AA6A76AE53}" srcOrd="2" destOrd="0" parTransId="{B6F3C877-BE7E-4CF1-A724-A7C35F1EB1B7}" sibTransId="{BB33A68F-255D-487D-9CD5-0D0298EBC8BE}"/>
    <dgm:cxn modelId="{38D27FAA-00FA-4506-B5F7-262AFD85906D}" type="presOf" srcId="{5C139084-F7D2-44DC-83A1-1E08A6233BD4}" destId="{FCBDC8CC-CB45-4D22-B4D9-19DF385247DB}" srcOrd="0" destOrd="0" presId="urn:microsoft.com/office/officeart/2005/8/layout/chevron2"/>
    <dgm:cxn modelId="{0E5417C9-66A6-4C63-9F5B-46BD2256C0F4}" srcId="{8B571858-ED1E-4A7B-970F-D93108D42BFB}" destId="{8DAE0AE3-697B-4906-A323-F6504BA8C1BC}" srcOrd="0" destOrd="0" parTransId="{1587F235-9BEF-4067-87FD-8D4FC0424072}" sibTransId="{ECEBD2CE-C1EC-452D-897A-7A3436DAAA5F}"/>
    <dgm:cxn modelId="{2EF85CD6-14C7-47D4-9D2F-2BE49A828802}" type="presOf" srcId="{64E080C5-B98E-4D4E-9275-0460088C3B1A}" destId="{138FAB76-0510-4F12-83AF-FA9B60D5209A}" srcOrd="0" destOrd="0" presId="urn:microsoft.com/office/officeart/2005/8/layout/chevron2"/>
    <dgm:cxn modelId="{A78EF9D6-D984-4823-AC0E-F141A77E3C05}" type="presOf" srcId="{8DAE0AE3-697B-4906-A323-F6504BA8C1BC}" destId="{E88990A7-494C-4038-8304-1C087FB5B171}" srcOrd="0" destOrd="0" presId="urn:microsoft.com/office/officeart/2005/8/layout/chevron2"/>
    <dgm:cxn modelId="{DF4D54DE-DE08-4D89-9368-5DB964C8CBB7}" type="presOf" srcId="{8B571858-ED1E-4A7B-970F-D93108D42BFB}" destId="{112026D4-2C73-4C7B-B1FF-1CB5AF1D1DE8}" srcOrd="0" destOrd="0" presId="urn:microsoft.com/office/officeart/2005/8/layout/chevron2"/>
    <dgm:cxn modelId="{944380E7-2859-4A8F-9CDB-40C08549D5E3}" type="presOf" srcId="{95D56D85-BBFA-4103-B87F-F89B21E0607D}" destId="{0D165495-9EE2-43A8-9F3C-1796010C111D}" srcOrd="0" destOrd="0" presId="urn:microsoft.com/office/officeart/2005/8/layout/chevron2"/>
    <dgm:cxn modelId="{56FFABEE-DB65-43E0-86E5-FD816D16BDE4}" srcId="{5C139084-F7D2-44DC-83A1-1E08A6233BD4}" destId="{53BFE921-5709-4273-B6C5-063F8FA64F20}" srcOrd="4" destOrd="0" parTransId="{14BA2F51-EE2E-428F-974D-DC1E86AFC442}" sibTransId="{2E9C0724-4992-4D68-8C9F-EFF3405C0AFD}"/>
    <dgm:cxn modelId="{9967DDF7-6AA8-4174-9E61-1BA32FF58EB2}" type="presOf" srcId="{C9B8BF10-FF31-4EF7-99E0-3A6B7105DFF0}" destId="{D2945C25-AEA5-407F-BE83-F58F0E358836}" srcOrd="0" destOrd="0" presId="urn:microsoft.com/office/officeart/2005/8/layout/chevron2"/>
    <dgm:cxn modelId="{849F41FA-1463-4919-9724-2EFBA9DEC799}" srcId="{53BFE921-5709-4273-B6C5-063F8FA64F20}" destId="{64E080C5-B98E-4D4E-9275-0460088C3B1A}" srcOrd="0" destOrd="0" parTransId="{6B76C997-2F0C-415E-8363-00C6FD63D212}" sibTransId="{1D03ABFB-D7F2-4AFC-9C14-2185F8933A91}"/>
    <dgm:cxn modelId="{983E8831-9269-4B42-8F9D-CC6BE11B46FC}" type="presParOf" srcId="{FCBDC8CC-CB45-4D22-B4D9-19DF385247DB}" destId="{F872DB9E-A7B7-42B0-A8E6-631DDFC39778}" srcOrd="0" destOrd="0" presId="urn:microsoft.com/office/officeart/2005/8/layout/chevron2"/>
    <dgm:cxn modelId="{A0EA24C7-3D1D-424C-A667-CB08E3519879}" type="presParOf" srcId="{F872DB9E-A7B7-42B0-A8E6-631DDFC39778}" destId="{0D165495-9EE2-43A8-9F3C-1796010C111D}" srcOrd="0" destOrd="0" presId="urn:microsoft.com/office/officeart/2005/8/layout/chevron2"/>
    <dgm:cxn modelId="{E0C1BAB7-8B3E-4055-9DEF-CF070A657C1D}" type="presParOf" srcId="{F872DB9E-A7B7-42B0-A8E6-631DDFC39778}" destId="{51D60964-7FE3-4D73-853A-1CAF00E86E06}" srcOrd="1" destOrd="0" presId="urn:microsoft.com/office/officeart/2005/8/layout/chevron2"/>
    <dgm:cxn modelId="{D0A02FFE-CB27-4C31-ABA2-8924CD007DC2}" type="presParOf" srcId="{FCBDC8CC-CB45-4D22-B4D9-19DF385247DB}" destId="{647BCB82-0396-4C85-9C27-FD6AEFC5699C}" srcOrd="1" destOrd="0" presId="urn:microsoft.com/office/officeart/2005/8/layout/chevron2"/>
    <dgm:cxn modelId="{11B9DB5B-A47A-44E8-A703-B6342C8EC578}" type="presParOf" srcId="{FCBDC8CC-CB45-4D22-B4D9-19DF385247DB}" destId="{E19A7FA5-7D69-4931-9251-6FB6AE3846F6}" srcOrd="2" destOrd="0" presId="urn:microsoft.com/office/officeart/2005/8/layout/chevron2"/>
    <dgm:cxn modelId="{3092D717-EAE0-468F-91E6-8DDDBDB68B92}" type="presParOf" srcId="{E19A7FA5-7D69-4931-9251-6FB6AE3846F6}" destId="{112026D4-2C73-4C7B-B1FF-1CB5AF1D1DE8}" srcOrd="0" destOrd="0" presId="urn:microsoft.com/office/officeart/2005/8/layout/chevron2"/>
    <dgm:cxn modelId="{4D818E87-0373-4131-BEA7-EBA7587ED9A4}" type="presParOf" srcId="{E19A7FA5-7D69-4931-9251-6FB6AE3846F6}" destId="{E88990A7-494C-4038-8304-1C087FB5B171}" srcOrd="1" destOrd="0" presId="urn:microsoft.com/office/officeart/2005/8/layout/chevron2"/>
    <dgm:cxn modelId="{A9DC540B-F668-4C68-8703-F3B4F131FE61}" type="presParOf" srcId="{FCBDC8CC-CB45-4D22-B4D9-19DF385247DB}" destId="{FE274C8F-0BAF-42F8-8A0E-153D84E4B100}" srcOrd="3" destOrd="0" presId="urn:microsoft.com/office/officeart/2005/8/layout/chevron2"/>
    <dgm:cxn modelId="{3757E732-9AF2-4A39-8543-430FCDE8120E}" type="presParOf" srcId="{FCBDC8CC-CB45-4D22-B4D9-19DF385247DB}" destId="{000BA4C7-072B-4855-925F-8BE77455FEA1}" srcOrd="4" destOrd="0" presId="urn:microsoft.com/office/officeart/2005/8/layout/chevron2"/>
    <dgm:cxn modelId="{01EC5A24-E190-4FAF-97BF-6BDF73E13ACE}" type="presParOf" srcId="{000BA4C7-072B-4855-925F-8BE77455FEA1}" destId="{BDE2C291-CD34-4A62-9CD8-4660C57F748E}" srcOrd="0" destOrd="0" presId="urn:microsoft.com/office/officeart/2005/8/layout/chevron2"/>
    <dgm:cxn modelId="{E22ABBAD-ACA2-4791-BFD3-F685F8317AB5}" type="presParOf" srcId="{000BA4C7-072B-4855-925F-8BE77455FEA1}" destId="{D2945C25-AEA5-407F-BE83-F58F0E358836}" srcOrd="1" destOrd="0" presId="urn:microsoft.com/office/officeart/2005/8/layout/chevron2"/>
    <dgm:cxn modelId="{78F08571-E1F6-461E-B899-AB3792EFDA4E}" type="presParOf" srcId="{FCBDC8CC-CB45-4D22-B4D9-19DF385247DB}" destId="{C22EDAC6-1A3C-4FD2-9C18-AA589B91048E}" srcOrd="5" destOrd="0" presId="urn:microsoft.com/office/officeart/2005/8/layout/chevron2"/>
    <dgm:cxn modelId="{76F4E18D-1713-4B53-981E-C5E8E4503EFE}" type="presParOf" srcId="{FCBDC8CC-CB45-4D22-B4D9-19DF385247DB}" destId="{548C6DB2-A7B1-4385-B590-B62170F39926}" srcOrd="6" destOrd="0" presId="urn:microsoft.com/office/officeart/2005/8/layout/chevron2"/>
    <dgm:cxn modelId="{D8CE1358-630D-4735-ABB7-EC1677497DC0}" type="presParOf" srcId="{548C6DB2-A7B1-4385-B590-B62170F39926}" destId="{026D1046-92FA-453B-9086-B25280FB498D}" srcOrd="0" destOrd="0" presId="urn:microsoft.com/office/officeart/2005/8/layout/chevron2"/>
    <dgm:cxn modelId="{0C154434-D89C-435A-BFCE-6C036AA43DE2}" type="presParOf" srcId="{548C6DB2-A7B1-4385-B590-B62170F39926}" destId="{F998C8B1-93E2-4F8B-B9F1-B8A962ED0A4C}" srcOrd="1" destOrd="0" presId="urn:microsoft.com/office/officeart/2005/8/layout/chevron2"/>
    <dgm:cxn modelId="{4635B39E-10A8-4970-9CB5-98FD341C5DD4}" type="presParOf" srcId="{FCBDC8CC-CB45-4D22-B4D9-19DF385247DB}" destId="{2FFFEAD4-AC63-4059-89B2-F8B5D046CDF7}" srcOrd="7" destOrd="0" presId="urn:microsoft.com/office/officeart/2005/8/layout/chevron2"/>
    <dgm:cxn modelId="{41DC754D-AF22-4CBD-B41C-18535B720E84}" type="presParOf" srcId="{FCBDC8CC-CB45-4D22-B4D9-19DF385247DB}" destId="{0E9B4CB9-55E0-4122-88CA-8F5F22A0C924}" srcOrd="8" destOrd="0" presId="urn:microsoft.com/office/officeart/2005/8/layout/chevron2"/>
    <dgm:cxn modelId="{95D585D0-83F1-4E74-8581-5B3B9B87B620}" type="presParOf" srcId="{0E9B4CB9-55E0-4122-88CA-8F5F22A0C924}" destId="{A7659049-39E1-4D06-AC72-DCE31E61D56D}" srcOrd="0" destOrd="0" presId="urn:microsoft.com/office/officeart/2005/8/layout/chevron2"/>
    <dgm:cxn modelId="{5D94BA21-3813-4303-8190-3151634EE8CB}" type="presParOf" srcId="{0E9B4CB9-55E0-4122-88CA-8F5F22A0C924}" destId="{138FAB76-0510-4F12-83AF-FA9B60D5209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65495-9EE2-43A8-9F3C-1796010C111D}">
      <dsp:nvSpPr>
        <dsp:cNvPr id="0" name=""/>
        <dsp:cNvSpPr/>
      </dsp:nvSpPr>
      <dsp:spPr>
        <a:xfrm rot="5400000">
          <a:off x="-145963" y="147706"/>
          <a:ext cx="973091" cy="68116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Inspect</a:t>
          </a:r>
        </a:p>
      </dsp:txBody>
      <dsp:txXfrm rot="-5400000">
        <a:off x="1" y="342324"/>
        <a:ext cx="681164" cy="291927"/>
      </dsp:txXfrm>
    </dsp:sp>
    <dsp:sp modelId="{51D60964-7FE3-4D73-853A-1CAF00E86E06}">
      <dsp:nvSpPr>
        <dsp:cNvPr id="0" name=""/>
        <dsp:cNvSpPr/>
      </dsp:nvSpPr>
      <dsp:spPr>
        <a:xfrm rot="5400000">
          <a:off x="3082391" y="-2399484"/>
          <a:ext cx="632509" cy="543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Visually inspect the first few and last few rows of the data.</a:t>
          </a:r>
        </a:p>
      </dsp:txBody>
      <dsp:txXfrm rot="-5400000">
        <a:off x="681164" y="32620"/>
        <a:ext cx="5404087" cy="570755"/>
      </dsp:txXfrm>
    </dsp:sp>
    <dsp:sp modelId="{112026D4-2C73-4C7B-B1FF-1CB5AF1D1DE8}">
      <dsp:nvSpPr>
        <dsp:cNvPr id="0" name=""/>
        <dsp:cNvSpPr/>
      </dsp:nvSpPr>
      <dsp:spPr>
        <a:xfrm rot="5400000">
          <a:off x="-145963" y="1002179"/>
          <a:ext cx="973091" cy="681164"/>
        </a:xfrm>
        <a:prstGeom prst="chevron">
          <a:avLst/>
        </a:prstGeom>
        <a:solidFill>
          <a:schemeClr val="accent5">
            <a:hueOff val="-1798979"/>
            <a:satOff val="889"/>
            <a:lumOff val="-98"/>
            <a:alphaOff val="0"/>
          </a:schemeClr>
        </a:solidFill>
        <a:ln w="12700" cap="flat" cmpd="sng" algn="ctr">
          <a:solidFill>
            <a:schemeClr val="accent5">
              <a:hueOff val="-1798979"/>
              <a:satOff val="889"/>
              <a:lumOff val="-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Check</a:t>
          </a:r>
        </a:p>
      </dsp:txBody>
      <dsp:txXfrm rot="-5400000">
        <a:off x="1" y="1196797"/>
        <a:ext cx="681164" cy="291927"/>
      </dsp:txXfrm>
    </dsp:sp>
    <dsp:sp modelId="{E88990A7-494C-4038-8304-1C087FB5B171}">
      <dsp:nvSpPr>
        <dsp:cNvPr id="0" name=""/>
        <dsp:cNvSpPr/>
      </dsp:nvSpPr>
      <dsp:spPr>
        <a:xfrm rot="5400000">
          <a:off x="3082391" y="-1545011"/>
          <a:ext cx="632509" cy="543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798979"/>
              <a:satOff val="889"/>
              <a:lumOff val="-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Check the shape of the data frame.</a:t>
          </a:r>
        </a:p>
      </dsp:txBody>
      <dsp:txXfrm rot="-5400000">
        <a:off x="681164" y="887093"/>
        <a:ext cx="5404087" cy="570755"/>
      </dsp:txXfrm>
    </dsp:sp>
    <dsp:sp modelId="{BDE2C291-CD34-4A62-9CD8-4660C57F748E}">
      <dsp:nvSpPr>
        <dsp:cNvPr id="0" name=""/>
        <dsp:cNvSpPr/>
      </dsp:nvSpPr>
      <dsp:spPr>
        <a:xfrm rot="5400000">
          <a:off x="-145963" y="1856652"/>
          <a:ext cx="973091" cy="681164"/>
        </a:xfrm>
        <a:prstGeom prst="chevron">
          <a:avLst/>
        </a:prstGeom>
        <a:solidFill>
          <a:schemeClr val="accent5">
            <a:hueOff val="-3597958"/>
            <a:satOff val="1779"/>
            <a:lumOff val="-196"/>
            <a:alphaOff val="0"/>
          </a:schemeClr>
        </a:solidFill>
        <a:ln w="12700" cap="flat" cmpd="sng" algn="ctr">
          <a:solidFill>
            <a:schemeClr val="accent5">
              <a:hueOff val="-3597958"/>
              <a:satOff val="1779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Check</a:t>
          </a:r>
        </a:p>
      </dsp:txBody>
      <dsp:txXfrm rot="-5400000">
        <a:off x="1" y="2051270"/>
        <a:ext cx="681164" cy="291927"/>
      </dsp:txXfrm>
    </dsp:sp>
    <dsp:sp modelId="{D2945C25-AEA5-407F-BE83-F58F0E358836}">
      <dsp:nvSpPr>
        <dsp:cNvPr id="0" name=""/>
        <dsp:cNvSpPr/>
      </dsp:nvSpPr>
      <dsp:spPr>
        <a:xfrm rot="5400000">
          <a:off x="3082391" y="-690538"/>
          <a:ext cx="632509" cy="543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597958"/>
              <a:satOff val="1779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Check the count of null values in each column.</a:t>
          </a:r>
        </a:p>
      </dsp:txBody>
      <dsp:txXfrm rot="-5400000">
        <a:off x="681164" y="1741566"/>
        <a:ext cx="5404087" cy="570755"/>
      </dsp:txXfrm>
    </dsp:sp>
    <dsp:sp modelId="{026D1046-92FA-453B-9086-B25280FB498D}">
      <dsp:nvSpPr>
        <dsp:cNvPr id="0" name=""/>
        <dsp:cNvSpPr/>
      </dsp:nvSpPr>
      <dsp:spPr>
        <a:xfrm rot="5400000">
          <a:off x="-145963" y="2711126"/>
          <a:ext cx="973091" cy="681164"/>
        </a:xfrm>
        <a:prstGeom prst="chevron">
          <a:avLst/>
        </a:prstGeom>
        <a:solidFill>
          <a:schemeClr val="accent5">
            <a:hueOff val="-5396937"/>
            <a:satOff val="2668"/>
            <a:lumOff val="-295"/>
            <a:alphaOff val="0"/>
          </a:schemeClr>
        </a:solidFill>
        <a:ln w="12700" cap="flat" cmpd="sng" algn="ctr">
          <a:solidFill>
            <a:schemeClr val="accent5">
              <a:hueOff val="-5396937"/>
              <a:satOff val="2668"/>
              <a:lumOff val="-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Inspect</a:t>
          </a:r>
        </a:p>
      </dsp:txBody>
      <dsp:txXfrm rot="-5400000">
        <a:off x="1" y="2905744"/>
        <a:ext cx="681164" cy="291927"/>
      </dsp:txXfrm>
    </dsp:sp>
    <dsp:sp modelId="{F998C8B1-93E2-4F8B-B9F1-B8A962ED0A4C}">
      <dsp:nvSpPr>
        <dsp:cNvPr id="0" name=""/>
        <dsp:cNvSpPr/>
      </dsp:nvSpPr>
      <dsp:spPr>
        <a:xfrm rot="5400000">
          <a:off x="3082391" y="163934"/>
          <a:ext cx="632509" cy="543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396937"/>
              <a:satOff val="2668"/>
              <a:lumOff val="-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Inspect all the column names and cross check with the data dictionary.</a:t>
          </a:r>
        </a:p>
      </dsp:txBody>
      <dsp:txXfrm rot="-5400000">
        <a:off x="681164" y="2596039"/>
        <a:ext cx="5404087" cy="570755"/>
      </dsp:txXfrm>
    </dsp:sp>
    <dsp:sp modelId="{A7659049-39E1-4D06-AC72-DCE31E61D56D}">
      <dsp:nvSpPr>
        <dsp:cNvPr id="0" name=""/>
        <dsp:cNvSpPr/>
      </dsp:nvSpPr>
      <dsp:spPr>
        <a:xfrm rot="5400000">
          <a:off x="-145963" y="3565599"/>
          <a:ext cx="973091" cy="681164"/>
        </a:xfrm>
        <a:prstGeom prst="chevron">
          <a:avLst/>
        </a:prstGeom>
        <a:solidFill>
          <a:schemeClr val="accent5">
            <a:hueOff val="-7195916"/>
            <a:satOff val="3558"/>
            <a:lumOff val="-393"/>
            <a:alphaOff val="0"/>
          </a:schemeClr>
        </a:solidFill>
        <a:ln w="12700" cap="flat" cmpd="sng" algn="ctr">
          <a:solidFill>
            <a:schemeClr val="accent5">
              <a:hueOff val="-7195916"/>
              <a:satOff val="3558"/>
              <a:lumOff val="-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Check</a:t>
          </a:r>
        </a:p>
      </dsp:txBody>
      <dsp:txXfrm rot="-5400000">
        <a:off x="1" y="3760217"/>
        <a:ext cx="681164" cy="291927"/>
      </dsp:txXfrm>
    </dsp:sp>
    <dsp:sp modelId="{138FAB76-0510-4F12-83AF-FA9B60D5209A}">
      <dsp:nvSpPr>
        <dsp:cNvPr id="0" name=""/>
        <dsp:cNvSpPr/>
      </dsp:nvSpPr>
      <dsp:spPr>
        <a:xfrm rot="5400000">
          <a:off x="3082391" y="1018408"/>
          <a:ext cx="632509" cy="543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195916"/>
              <a:satOff val="3558"/>
              <a:lumOff val="-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Check the information of the data frame using the info() function.</a:t>
          </a:r>
        </a:p>
      </dsp:txBody>
      <dsp:txXfrm rot="-5400000">
        <a:off x="681164" y="3450513"/>
        <a:ext cx="5404087" cy="570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861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69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2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701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1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59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35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826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96" r:id="rId12"/>
    <p:sldLayoutId id="2147483671" r:id="rId13"/>
    <p:sldLayoutId id="2147483697" r:id="rId14"/>
    <p:sldLayoutId id="2147483694" r:id="rId15"/>
    <p:sldLayoutId id="2147483695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3" r:id="rId4"/>
    <p:sldLayoutId id="2147483687" r:id="rId5"/>
    <p:sldLayoutId id="2147483692" r:id="rId6"/>
    <p:sldLayoutId id="2147483654" r:id="rId7"/>
    <p:sldLayoutId id="2147483689" r:id="rId8"/>
    <p:sldLayoutId id="2147483688" r:id="rId9"/>
    <p:sldLayoutId id="2147483686" r:id="rId10"/>
    <p:sldLayoutId id="2147483652" r:id="rId11"/>
    <p:sldLayoutId id="2147483653" r:id="rId12"/>
    <p:sldLayoutId id="2147483672" r:id="rId13"/>
    <p:sldLayoutId id="2147483690" r:id="rId14"/>
    <p:sldLayoutId id="214748369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8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kern="1200" dirty="0">
                <a:latin typeface="+mj-lt"/>
                <a:ea typeface="+mj-ea"/>
                <a:cs typeface="+mj-cs"/>
              </a:rPr>
              <a:t>CASE STUDY EXPLORATORY DATA </a:t>
            </a:r>
            <a:r>
              <a:rPr lang="en-US" sz="3600" b="1" dirty="0">
                <a:latin typeface="Posterama"/>
                <a:cs typeface="Posterama"/>
              </a:rPr>
              <a:t>ANALYSIS</a:t>
            </a:r>
            <a:br>
              <a:rPr lang="en-US" sz="3600" b="1" dirty="0">
                <a:latin typeface="Posterama"/>
                <a:cs typeface="+mj-cs"/>
              </a:rPr>
            </a:br>
            <a:r>
              <a:rPr lang="en-US" sz="3600" b="1" dirty="0">
                <a:latin typeface="Posterama"/>
                <a:cs typeface="Posterama"/>
              </a:rPr>
              <a:t>OF</a:t>
            </a:r>
            <a:r>
              <a:rPr lang="en-US" sz="3600" b="1" kern="1200" dirty="0">
                <a:latin typeface="+mj-lt"/>
                <a:ea typeface="+mj-ea"/>
                <a:cs typeface="+mj-cs"/>
              </a:rPr>
              <a:t> GOLD ATLANTIS FIRM: </a:t>
            </a:r>
            <a:br>
              <a:rPr lang="en-US" sz="3600" b="1" kern="1200" dirty="0">
                <a:cs typeface="+mj-cs"/>
              </a:rPr>
            </a:br>
            <a:br>
              <a:rPr lang="en-US" sz="3600" b="1" kern="1200" dirty="0">
                <a:cs typeface="+mj-cs"/>
              </a:rPr>
            </a:br>
            <a:r>
              <a:rPr lang="en-US" sz="2800" b="1" kern="1200" dirty="0">
                <a:latin typeface="+mj-lt"/>
                <a:ea typeface="+mj-ea"/>
                <a:cs typeface="+mj-cs"/>
              </a:rPr>
              <a:t>IDENTIFYING DEFAULTING CUSTOMERS</a:t>
            </a:r>
            <a:endParaRPr lang="en-US" sz="2800" kern="1200" dirty="0">
              <a:latin typeface="+mj-lt"/>
              <a:cs typeface="Posterama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sz="2000" b="1" kern="1200">
                <a:latin typeface="+mn-lt"/>
                <a:ea typeface="+mn-ea"/>
                <a:cs typeface="+mn-cs"/>
              </a:rPr>
              <a:t>Mentored by – Jaya Pandey</a:t>
            </a:r>
            <a:endParaRPr lang="en-US" sz="2000" kern="1200">
              <a:latin typeface="+mn-lt"/>
            </a:endParaRPr>
          </a:p>
          <a:p>
            <a:pPr algn="r">
              <a:spcAft>
                <a:spcPts val="600"/>
              </a:spcAft>
            </a:pPr>
            <a:r>
              <a:rPr lang="en-US" sz="2000" b="1" kern="1200">
                <a:latin typeface="+mn-lt"/>
                <a:ea typeface="+mn-ea"/>
                <a:cs typeface="+mn-cs"/>
              </a:rPr>
              <a:t>Presented By- Pushkar Hedau</a:t>
            </a:r>
            <a:endParaRPr lang="en-US" sz="2000" kern="1200">
              <a:latin typeface="+mn-lt"/>
            </a:endParaRPr>
          </a:p>
          <a:p>
            <a:endParaRPr lang="en-US" sz="1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F5CBB4-A950-56BD-FFD0-824107D3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78"/>
            <a:ext cx="9207260" cy="635450"/>
          </a:xfr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CREDIT UPTO 5 LAKHS – 48563 Customers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E6A26CC2-B0C4-F202-4E3F-CD42C5D9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41" y="826010"/>
            <a:ext cx="7875916" cy="30062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9E14BA-7EC9-0578-0F07-62A52449B533}"/>
              </a:ext>
            </a:extLst>
          </p:cNvPr>
          <p:cNvSpPr txBox="1"/>
          <p:nvPr/>
        </p:nvSpPr>
        <p:spPr>
          <a:xfrm>
            <a:off x="832011" y="4070979"/>
            <a:ext cx="10089469" cy="25853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INTERPRETATION---</a:t>
            </a:r>
          </a:p>
          <a:p>
            <a:endParaRPr lang="en-US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There is good relationship between the credit amount and income , with increase in income , credit also grows.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On the basis of type of income the credit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kde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 plot is having a normal distribution where most people have taken credit of 2-4 lakhs , majority of people belong to working and pensioner type, commercial associate.</a:t>
            </a:r>
          </a:p>
          <a:p>
            <a:endParaRPr lang="en-US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78D1D26-CB02-57DF-C432-8BBC106F1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5" y="819008"/>
            <a:ext cx="3605842" cy="3020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62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440EF99B-3522-25AC-BA53-B123BCCE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74" y="3547677"/>
            <a:ext cx="6337539" cy="2765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CB76F-4B00-688A-2D21-576A2C1F9530}"/>
              </a:ext>
            </a:extLst>
          </p:cNvPr>
          <p:cNvSpPr txBox="1"/>
          <p:nvPr/>
        </p:nvSpPr>
        <p:spPr>
          <a:xfrm>
            <a:off x="7602626" y="123106"/>
            <a:ext cx="4397375" cy="646330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cs typeface="Calibri"/>
              </a:rPr>
              <a:t>Interpretations--</a:t>
            </a:r>
          </a:p>
          <a:p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Mostly people have working , pensioner and commercial associate.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On the basis of type of income the people with secondary education and higher education are more compared to others.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From the table below –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People with academic degree are not likely to default for credit up-to 5 lakhs and very few people have taken credit for this band 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Majority of people have secondary education and their probability to default is highest for each income type.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People with Higher education or incomplete higher education for all income groups are less likely to default .</a:t>
            </a:r>
          </a:p>
        </p:txBody>
      </p:sp>
      <p:pic>
        <p:nvPicPr>
          <p:cNvPr id="4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AA4983B-38BB-C31E-77FE-254629DB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9" y="551713"/>
            <a:ext cx="7085162" cy="2867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42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44DE62EC-0721-F337-E014-D6D8B923B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2" r="11186" b="465"/>
          <a:stretch/>
        </p:blipFill>
        <p:spPr>
          <a:xfrm>
            <a:off x="439048" y="395557"/>
            <a:ext cx="3765912" cy="2817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58064-0936-A3F5-BB44-93BAA23CB6C3}"/>
              </a:ext>
            </a:extLst>
          </p:cNvPr>
          <p:cNvSpPr txBox="1"/>
          <p:nvPr/>
        </p:nvSpPr>
        <p:spPr>
          <a:xfrm>
            <a:off x="1617454" y="3659975"/>
            <a:ext cx="8630790" cy="31700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cs typeface="Calibri"/>
              </a:rPr>
              <a:t>Interpretation--</a:t>
            </a: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who doesn’t owns a house and don’t have a car are more likely to default.</a:t>
            </a: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who have a car and a house are least  likely to default.</a:t>
            </a: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who have a car but don’t  have  a house are  less likely to default.</a:t>
            </a: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who don’t have a car but have a house are also less likely to default but they are more in number.</a:t>
            </a: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Majority of people have submitted a single document for getting credit , some of them are defaulters.</a:t>
            </a: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who have submitted 2 documents have not defaulted.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AE60827-C620-A082-8341-89322EDD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57" y="282109"/>
            <a:ext cx="7300822" cy="3030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10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ABB7845-0D2E-EAF4-BBF9-89F4647D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2" y="207678"/>
            <a:ext cx="5906218" cy="3653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25382A3-C88F-28F0-4823-602FF64F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50" y="210904"/>
            <a:ext cx="5834331" cy="3675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27F7B-4A3A-71DD-F176-5245F0DB0CBE}"/>
              </a:ext>
            </a:extLst>
          </p:cNvPr>
          <p:cNvSpPr txBox="1"/>
          <p:nvPr/>
        </p:nvSpPr>
        <p:spPr>
          <a:xfrm>
            <a:off x="2206829" y="4004561"/>
            <a:ext cx="7077396" cy="2651574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cs typeface="Calibri"/>
              </a:rPr>
              <a:t>Interpretation---</a:t>
            </a:r>
          </a:p>
          <a:p>
            <a:endParaRPr lang="en-US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Majority of people have occupation as labourers, sales, drivers, core staff, high tech skills , managers and accountants.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Majority of defaulters for credit up-to 5 lakhs are laborers, sales, drivers, core staff. 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belonging to other occupations are less probable to default. 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belonging to IT staff, HR staff , secretaries, realty agents have not defaulted .</a:t>
            </a:r>
          </a:p>
        </p:txBody>
      </p:sp>
    </p:spTree>
    <p:extLst>
      <p:ext uri="{BB962C8B-B14F-4D97-AF65-F5344CB8AC3E}">
        <p14:creationId xmlns:p14="http://schemas.microsoft.com/office/powerpoint/2010/main" val="53643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CA2D4-2A2C-094B-9C81-087CF9AFBD54}"/>
              </a:ext>
            </a:extLst>
          </p:cNvPr>
          <p:cNvSpPr txBox="1"/>
          <p:nvPr/>
        </p:nvSpPr>
        <p:spPr>
          <a:xfrm>
            <a:off x="351014" y="128764"/>
            <a:ext cx="11640866" cy="646331"/>
          </a:xfrm>
          <a:prstGeom prst="rect">
            <a:avLst/>
          </a:prstGeom>
          <a:ln w="28575">
            <a:solidFill>
              <a:schemeClr val="accent4">
                <a:lumMod val="1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cs typeface="Calibri"/>
              </a:rPr>
              <a:t>CREDIT UPTO 5 LAKHS TO 10 LAKHS—35153 Customers</a:t>
            </a:r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7A8CD31-79CA-F95E-B583-E874D41C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6" y="996478"/>
            <a:ext cx="6905979" cy="2917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5DD6960-B729-21B0-7601-6AA0B29F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758" y="1002811"/>
            <a:ext cx="4065916" cy="2925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11E03-6777-14FC-9607-D0D76E6376CF}"/>
              </a:ext>
            </a:extLst>
          </p:cNvPr>
          <p:cNvSpPr txBox="1"/>
          <p:nvPr/>
        </p:nvSpPr>
        <p:spPr>
          <a:xfrm>
            <a:off x="1598977" y="4225636"/>
            <a:ext cx="8823104" cy="2123658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cs typeface="Calibri"/>
              </a:rPr>
              <a:t>Interpretation---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kde</a:t>
            </a:r>
            <a:r>
              <a:rPr lang="en-US" dirty="0">
                <a:cs typeface="Calibri"/>
              </a:rPr>
              <a:t> plot for credit amount is positively skewed for credit between 5 to 10 lakhs. 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The data is spreaded more and has several peaks at 5.5, 6.8, 8.0,9.0 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People belonging to working income type is the highest and pensioner is the least . 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Relationship between credit and income is directly proportional .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Majority of people have income less than 50,000 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53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40AAE317-735C-53E3-FAF4-259771E4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" y="3960181"/>
            <a:ext cx="7545237" cy="2431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CE294A-46DF-3027-F245-EDF97B30978E}"/>
              </a:ext>
            </a:extLst>
          </p:cNvPr>
          <p:cNvSpPr txBox="1"/>
          <p:nvPr/>
        </p:nvSpPr>
        <p:spPr>
          <a:xfrm>
            <a:off x="7944741" y="96891"/>
            <a:ext cx="4075043" cy="6217087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cs typeface="Calibri"/>
              </a:rPr>
              <a:t>Interpretation---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whose income type is working and has education as secondary education is the highest for credit band. </a:t>
            </a:r>
            <a:endParaRPr lang="en-US" sz="2000" b="1">
              <a:cs typeface="Calibri"/>
            </a:endParaRPr>
          </a:p>
          <a:p>
            <a:pPr marL="342900" indent="-342900">
              <a:buAutoNum type="arabicPeriod"/>
            </a:pPr>
            <a:endParaRPr lang="en-US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Very less number of people have academic degree and none of them are defaulters.</a:t>
            </a:r>
          </a:p>
          <a:p>
            <a:pPr marL="342900" indent="-342900">
              <a:buAutoNum type="arabicPeriod"/>
            </a:pPr>
            <a:endParaRPr lang="en-US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who have higher education or incomplete education and belong to pensioner and state servant type are very less defaulting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Commercial associate For each education type are defaulting  more .</a:t>
            </a:r>
          </a:p>
          <a:p>
            <a:pPr marL="342900" indent="-342900">
              <a:buAutoNum type="arabicPeriod"/>
            </a:pPr>
            <a:endParaRPr lang="en-US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whom are commercial associate and working with secondary education are more likely to default. </a:t>
            </a:r>
          </a:p>
          <a:p>
            <a:pPr marL="342900" indent="-342900">
              <a:buAutoNum type="arabicPeriod"/>
            </a:pPr>
            <a:endParaRPr lang="en-US" dirty="0">
              <a:cs typeface="Calibri"/>
            </a:endParaRPr>
          </a:p>
        </p:txBody>
      </p:sp>
      <p:pic>
        <p:nvPicPr>
          <p:cNvPr id="5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50D0903-620E-E11E-971B-F920B017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1" y="206963"/>
            <a:ext cx="7171425" cy="3467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9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D9111BA-9BFF-800A-5BE8-FE42075E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" y="322696"/>
            <a:ext cx="6049993" cy="3653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17F5B77-1223-ECC5-1E05-C28507D2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65" y="325922"/>
            <a:ext cx="5676180" cy="3675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A21AA-A719-C712-4423-6926546B1984}"/>
              </a:ext>
            </a:extLst>
          </p:cNvPr>
          <p:cNvSpPr txBox="1"/>
          <p:nvPr/>
        </p:nvSpPr>
        <p:spPr>
          <a:xfrm>
            <a:off x="1715284" y="4319639"/>
            <a:ext cx="8753497" cy="2062103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Interpretation---</a:t>
            </a:r>
            <a:endParaRPr lang="en-US" sz="20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Majority of people have occupation as </a:t>
            </a:r>
            <a:r>
              <a:rPr lang="en-US" dirty="0" err="1">
                <a:cs typeface="Calibri"/>
              </a:rPr>
              <a:t>labourers</a:t>
            </a:r>
            <a:r>
              <a:rPr lang="en-US" dirty="0">
                <a:cs typeface="Calibri"/>
              </a:rPr>
              <a:t>, sales, drivers, core staff, high tech skills , managers and accountants.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Majority of defaulters for credit from 5 to 10 lakhs are laborers, sales, drivers, core staff. 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belonging to other occupations are less probable to default. 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belonging to IT staff, HR staff , secretaries, realty agents have not defaulted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986CBD7-F9C4-1E8D-6DC5-D51FAD50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4" y="314922"/>
            <a:ext cx="7962181" cy="3280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E68E71C-5BCC-822F-8A90-DA95A96E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390" y="309025"/>
            <a:ext cx="3833182" cy="3263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9D193-0B48-ED54-9C7B-F9D82A91EFF2}"/>
              </a:ext>
            </a:extLst>
          </p:cNvPr>
          <p:cNvSpPr txBox="1"/>
          <p:nvPr/>
        </p:nvSpPr>
        <p:spPr>
          <a:xfrm>
            <a:off x="692726" y="4035136"/>
            <a:ext cx="10962409" cy="2246769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2000" b="1" dirty="0">
                <a:latin typeface="Calibri"/>
                <a:ea typeface="Segoe UI"/>
                <a:cs typeface="Segoe UI"/>
              </a:rPr>
              <a:t>Interpretation--</a:t>
            </a:r>
            <a:r>
              <a:rPr lang="en-US" sz="2000" dirty="0">
                <a:latin typeface="Calibri"/>
                <a:ea typeface="Segoe UI"/>
                <a:cs typeface="Segoe UI"/>
              </a:rPr>
              <a:t>​</a:t>
            </a:r>
          </a:p>
          <a:p>
            <a:pPr lvl="0" rtl="0">
              <a:buAutoNum type="arabicPeriod"/>
            </a:pPr>
            <a:r>
              <a:rPr lang="en-US" sz="2000" dirty="0">
                <a:latin typeface="Calibri"/>
                <a:ea typeface="Arial"/>
                <a:cs typeface="Arial"/>
              </a:rPr>
              <a:t>People who doesn’t owns a house and don’t have a car are more likely to default.​</a:t>
            </a:r>
          </a:p>
          <a:p>
            <a:pPr lvl="0" rtl="0">
              <a:buAutoNum type="arabicPeriod" startAt="2"/>
            </a:pPr>
            <a:r>
              <a:rPr lang="en-US" sz="2000" dirty="0">
                <a:latin typeface="Calibri"/>
                <a:ea typeface="Arial"/>
                <a:cs typeface="Arial"/>
              </a:rPr>
              <a:t>People who have a car and a house are least  likely to default.​</a:t>
            </a:r>
          </a:p>
          <a:p>
            <a:pPr lvl="0" rtl="0">
              <a:buAutoNum type="arabicPeriod" startAt="2"/>
            </a:pPr>
            <a:r>
              <a:rPr lang="en-US" sz="2000" dirty="0">
                <a:latin typeface="Calibri"/>
                <a:ea typeface="Arial"/>
                <a:cs typeface="Arial"/>
              </a:rPr>
              <a:t>People who have a car but don’t  have  a house are  less likely to default.​</a:t>
            </a:r>
          </a:p>
          <a:p>
            <a:pPr lvl="0" rtl="0">
              <a:buAutoNum type="arabicPeriod" startAt="2"/>
            </a:pPr>
            <a:r>
              <a:rPr lang="en-US" sz="2000" dirty="0">
                <a:latin typeface="Calibri"/>
                <a:ea typeface="Arial"/>
                <a:cs typeface="Arial"/>
              </a:rPr>
              <a:t>People who don’t have a car but have a house are also less likely to default.​</a:t>
            </a:r>
          </a:p>
          <a:p>
            <a:pPr lvl="0" rtl="0">
              <a:buAutoNum type="arabicPeriod" startAt="2"/>
            </a:pPr>
            <a:r>
              <a:rPr lang="en-US" sz="2000" dirty="0">
                <a:latin typeface="Calibri"/>
                <a:ea typeface="Arial"/>
                <a:cs typeface="Arial"/>
              </a:rPr>
              <a:t>Majority of people have submitted a single document for getting credit , some of them are defaulters.​</a:t>
            </a:r>
          </a:p>
          <a:p>
            <a:pPr lvl="0" rtl="0">
              <a:buAutoNum type="arabicPeriod" startAt="2"/>
            </a:pPr>
            <a:r>
              <a:rPr lang="en-US" sz="2000" dirty="0">
                <a:latin typeface="Calibri"/>
                <a:ea typeface="Arial"/>
                <a:cs typeface="Arial"/>
              </a:rPr>
              <a:t>People who have submitted 2 documents have not defaulted.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16C6761-FCD5-0983-57C8-3F131B65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70" y="839022"/>
            <a:ext cx="7832784" cy="3210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70FB79-FCBB-7453-3306-6A4EB1A3ADAA}"/>
              </a:ext>
            </a:extLst>
          </p:cNvPr>
          <p:cNvSpPr txBox="1"/>
          <p:nvPr/>
        </p:nvSpPr>
        <p:spPr>
          <a:xfrm>
            <a:off x="408523" y="200651"/>
            <a:ext cx="11367698" cy="52322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Posterama"/>
                <a:cs typeface="Posterama"/>
              </a:rPr>
              <a:t>CREDIT AMOUNT BETWEEN 10 TO 20 LAKHs- 15673 Customers</a:t>
            </a:r>
            <a:endParaRPr lang="en-US" sz="2800" b="1">
              <a:latin typeface="Posterama"/>
              <a:cs typeface="Posterama"/>
            </a:endParaRPr>
          </a:p>
        </p:txBody>
      </p:sp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BC71B4CB-DE99-7F6B-531E-E43D8CF1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7" y="838900"/>
            <a:ext cx="3591464" cy="3210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B72D9D-E3A9-176D-C644-7501C2AABCDD}"/>
              </a:ext>
            </a:extLst>
          </p:cNvPr>
          <p:cNvSpPr txBox="1"/>
          <p:nvPr/>
        </p:nvSpPr>
        <p:spPr>
          <a:xfrm>
            <a:off x="503508" y="4290143"/>
            <a:ext cx="9263810" cy="236988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Interpretation--</a:t>
            </a:r>
          </a:p>
          <a:p>
            <a:endParaRPr lang="en-US" sz="2000" b="1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Majority of people have income till 1 lakh but they are getting credit between 10-20 lakhs.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have taken credit more between 10-14 lakhs.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With increase in credit amount number of people decreases.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For working people credit is between 11-13 lakhs, for others credit is between 11-15 lakhs.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There are significant number of outliers for pensioners, working and commercial associate.</a:t>
            </a:r>
          </a:p>
          <a:p>
            <a:pPr marL="342900" indent="-34290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4069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58A58A0-3232-1521-B765-B9B91264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20183"/>
            <a:ext cx="7617125" cy="2754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14A1757-D488-A01D-87FA-E38EFFADA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0170"/>
            <a:ext cx="7487727" cy="3409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02E14-60FD-15E9-230F-5C5304A2C2D2}"/>
              </a:ext>
            </a:extLst>
          </p:cNvPr>
          <p:cNvSpPr txBox="1"/>
          <p:nvPr/>
        </p:nvSpPr>
        <p:spPr>
          <a:xfrm>
            <a:off x="7951304" y="132521"/>
            <a:ext cx="4058478" cy="624786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cs typeface="Calibri"/>
              </a:rPr>
              <a:t>Interpretation--</a:t>
            </a:r>
          </a:p>
          <a:p>
            <a:endParaRPr lang="en-US" sz="2000" b="1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with academic degree and lower secondary education has no defaulters.</a:t>
            </a:r>
          </a:p>
          <a:p>
            <a:pPr marL="457200" indent="-457200">
              <a:buAutoNum type="arabicPeriod"/>
            </a:pPr>
            <a:endParaRPr lang="en-US" sz="2000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with incomplete higher education has less probability to default .</a:t>
            </a:r>
          </a:p>
          <a:p>
            <a:pPr marL="457200" indent="-457200">
              <a:buAutoNum type="arabicPeriod"/>
            </a:pPr>
            <a:endParaRPr lang="en-US" sz="2000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with secondary education and higher education have majority of defaulters.</a:t>
            </a:r>
          </a:p>
          <a:p>
            <a:pPr marL="457200" indent="-457200">
              <a:buAutoNum type="arabicPeriod"/>
            </a:pPr>
            <a:endParaRPr lang="en-US" sz="2000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Commercial associate and working type income are defaulting more .</a:t>
            </a: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Pensioners and state servant are defaulting less compared to others.</a:t>
            </a:r>
          </a:p>
        </p:txBody>
      </p:sp>
    </p:spTree>
    <p:extLst>
      <p:ext uri="{BB962C8B-B14F-4D97-AF65-F5344CB8AC3E}">
        <p14:creationId xmlns:p14="http://schemas.microsoft.com/office/powerpoint/2010/main" val="70697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85" y="1331344"/>
            <a:ext cx="5132716" cy="1420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964" y="2323380"/>
            <a:ext cx="8485511" cy="2858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2800" dirty="0"/>
              <a:t>Gold </a:t>
            </a:r>
            <a:r>
              <a:rPr lang="en-US" sz="2800" dirty="0" err="1"/>
              <a:t>atlantis</a:t>
            </a:r>
            <a:r>
              <a:rPr lang="en-US" sz="2800" dirty="0"/>
              <a:t> is a credit providing firm , observed a rise in the number of defaulters. </a:t>
            </a:r>
            <a:r>
              <a:rPr lang="en-US" sz="3200" b="1" dirty="0"/>
              <a:t>The firm is interested in finding those customers who have lower probability of becoming a defaulter.</a:t>
            </a:r>
            <a:r>
              <a:rPr lang="en-US" sz="2800" dirty="0"/>
              <a:t> As an analyst you need to </a:t>
            </a:r>
            <a:r>
              <a:rPr lang="en-US" sz="2800" dirty="0" err="1"/>
              <a:t>analyse</a:t>
            </a:r>
            <a:r>
              <a:rPr lang="en-US" sz="2800" dirty="0"/>
              <a:t> the  credit data of gold </a:t>
            </a:r>
            <a:r>
              <a:rPr lang="en-US" sz="2800" dirty="0" err="1"/>
              <a:t>atlantis</a:t>
            </a:r>
            <a:r>
              <a:rPr lang="en-US" sz="2800" dirty="0"/>
              <a:t> and figure out various patterns in the data and make interpretations.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5DF2D63-3FF5-D547-96B9-BE9CCD1ABA58}" type="slidenum">
              <a:rPr lang="en-US" sz="1000">
                <a:solidFill>
                  <a:srgbClr val="000000">
                    <a:alpha val="70000"/>
                  </a:srgbClr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 sz="1000">
              <a:solidFill>
                <a:srgbClr val="000000">
                  <a:alpha val="70000"/>
                </a:srgb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353DABC1-1C50-A671-5E27-0BFF9732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" y="50230"/>
            <a:ext cx="3379757" cy="3493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7BBBAA-7155-50EA-EEE5-163D279876A4}"/>
              </a:ext>
            </a:extLst>
          </p:cNvPr>
          <p:cNvSpPr txBox="1"/>
          <p:nvPr/>
        </p:nvSpPr>
        <p:spPr>
          <a:xfrm>
            <a:off x="653231" y="3743739"/>
            <a:ext cx="10892725" cy="264687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Interpretation--</a:t>
            </a:r>
          </a:p>
          <a:p>
            <a:endParaRPr lang="en-US" sz="2000" b="1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With increase in credit amount  , number of people defaulting is decreasing 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who have a car and who don’t , people with car are less defaulting as compared to people without car.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with house  are more in number and defaulting more than people without house.</a:t>
            </a:r>
          </a:p>
          <a:p>
            <a:pPr marL="342900" indent="-342900">
              <a:buAutoNum type="arabicPeriod"/>
            </a:pPr>
            <a:endParaRPr lang="en-US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whom have submitted single document have majority of defaulters. 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with 2 documents are small in numbers and less defaulting </a:t>
            </a:r>
          </a:p>
          <a:p>
            <a:pPr marL="342900" indent="-342900">
              <a:buAutoNum type="arabicPeriod"/>
            </a:pPr>
            <a:endParaRPr lang="en-US" dirty="0">
              <a:cs typeface="Calibri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E8B2D9A-75DA-4A33-DFC2-53BCF430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30" y="268413"/>
            <a:ext cx="8134709" cy="3301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19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BDDE115-60FC-FDC7-8560-7E7C297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" y="63904"/>
            <a:ext cx="5748069" cy="3610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BD02B9E-E873-33EA-4CC9-74E57C60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35" y="63710"/>
            <a:ext cx="5748069" cy="3610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B7E6A1-A15D-E1F9-4EB1-D971CE158727}"/>
              </a:ext>
            </a:extLst>
          </p:cNvPr>
          <p:cNvSpPr txBox="1"/>
          <p:nvPr/>
        </p:nvSpPr>
        <p:spPr>
          <a:xfrm>
            <a:off x="1383155" y="3963091"/>
            <a:ext cx="10154409" cy="2616101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2000" b="1" dirty="0">
                <a:latin typeface="Calibri"/>
                <a:ea typeface="Segoe UI"/>
                <a:cs typeface="Segoe UI"/>
              </a:rPr>
              <a:t>Interpretation---</a:t>
            </a:r>
            <a:r>
              <a:rPr lang="en-US" sz="2000" dirty="0"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800" dirty="0">
                <a:latin typeface="Calibri"/>
                <a:ea typeface="Segoe UI"/>
                <a:cs typeface="Segoe UI"/>
              </a:rPr>
              <a:t>​</a:t>
            </a:r>
          </a:p>
          <a:p>
            <a:pPr lvl="0" rtl="0">
              <a:buAutoNum type="arabicPeriod"/>
            </a:pPr>
            <a:r>
              <a:rPr lang="en-US" sz="1800" dirty="0">
                <a:latin typeface="Calibri"/>
                <a:ea typeface="Arial"/>
                <a:cs typeface="Arial"/>
              </a:rPr>
              <a:t>Majority of people have occupation as </a:t>
            </a:r>
            <a:r>
              <a:rPr lang="en-US" dirty="0">
                <a:latin typeface="Calibri"/>
                <a:ea typeface="Arial"/>
                <a:cs typeface="Arial"/>
              </a:rPr>
              <a:t>laborer</a:t>
            </a:r>
            <a:r>
              <a:rPr lang="en-US" sz="1800" dirty="0">
                <a:latin typeface="Calibri"/>
                <a:ea typeface="Arial"/>
                <a:cs typeface="Arial"/>
              </a:rPr>
              <a:t>, sales, drivers, core staff, high tech skills , managers and accountants.​</a:t>
            </a:r>
          </a:p>
          <a:p>
            <a:pPr>
              <a:buAutoNum type="arabicPeriod"/>
            </a:pPr>
            <a:r>
              <a:rPr lang="en-US" sz="1800" dirty="0">
                <a:latin typeface="Calibri"/>
                <a:ea typeface="Arial"/>
                <a:cs typeface="Arial"/>
              </a:rPr>
              <a:t>Majority of defaulters for credit from </a:t>
            </a:r>
            <a:r>
              <a:rPr lang="en-US" dirty="0">
                <a:latin typeface="Calibri"/>
                <a:ea typeface="Arial"/>
                <a:cs typeface="Arial"/>
              </a:rPr>
              <a:t>10-20</a:t>
            </a:r>
            <a:r>
              <a:rPr lang="en-US" sz="1800" dirty="0">
                <a:latin typeface="Calibri"/>
                <a:ea typeface="Arial"/>
                <a:cs typeface="Arial"/>
              </a:rPr>
              <a:t> lakhs are</a:t>
            </a:r>
            <a:r>
              <a:rPr lang="en-US" dirty="0">
                <a:latin typeface="Calibri"/>
                <a:ea typeface="Arial"/>
                <a:cs typeface="Arial"/>
              </a:rPr>
              <a:t> low-skill labors, realty agents, security staff, sales, laborers, drivers, core staff and managers.</a:t>
            </a:r>
            <a:endParaRPr lang="en-US" sz="1800" dirty="0">
              <a:latin typeface="Calibri"/>
              <a:ea typeface="Arial"/>
              <a:cs typeface="Arial"/>
            </a:endParaRPr>
          </a:p>
          <a:p>
            <a:pPr>
              <a:buAutoNum type="arabicPeriod"/>
            </a:pPr>
            <a:r>
              <a:rPr lang="en-US" sz="1800" dirty="0">
                <a:latin typeface="Calibri"/>
                <a:ea typeface="Arial"/>
                <a:cs typeface="Arial"/>
              </a:rPr>
              <a:t>People belonging to other occupations </a:t>
            </a:r>
            <a:r>
              <a:rPr lang="en-US" dirty="0">
                <a:latin typeface="Calibri"/>
                <a:ea typeface="Arial"/>
                <a:cs typeface="Arial"/>
              </a:rPr>
              <a:t>like accountants, secretaries, high skill tech staff are</a:t>
            </a:r>
            <a:r>
              <a:rPr lang="en-US" sz="1800" dirty="0">
                <a:latin typeface="Calibri"/>
                <a:ea typeface="Arial"/>
                <a:cs typeface="Arial"/>
              </a:rPr>
              <a:t> less probable to default. ​</a:t>
            </a:r>
          </a:p>
          <a:p>
            <a:pPr>
              <a:buAutoNum type="arabicPeriod"/>
            </a:pPr>
            <a:r>
              <a:rPr lang="en-US" sz="1800" dirty="0">
                <a:latin typeface="Calibri"/>
                <a:ea typeface="Arial"/>
                <a:cs typeface="Arial"/>
              </a:rPr>
              <a:t>People belonging to IT </a:t>
            </a:r>
            <a:r>
              <a:rPr lang="en-US" dirty="0">
                <a:latin typeface="Calibri"/>
                <a:ea typeface="Arial"/>
                <a:cs typeface="Arial"/>
              </a:rPr>
              <a:t>staff have</a:t>
            </a:r>
            <a:r>
              <a:rPr lang="en-US" sz="1800" dirty="0">
                <a:latin typeface="Calibri"/>
                <a:ea typeface="Arial"/>
                <a:cs typeface="Arial"/>
              </a:rPr>
              <a:t> not defaulted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6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E33D44-B3F1-195A-7FC0-F05A599868C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8C739-29E6-2875-AF83-8114E5AD94F7}"/>
              </a:ext>
            </a:extLst>
          </p:cNvPr>
          <p:cNvSpPr txBox="1"/>
          <p:nvPr/>
        </p:nvSpPr>
        <p:spPr>
          <a:xfrm>
            <a:off x="1400561" y="171896"/>
            <a:ext cx="9354868" cy="52322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Calibri"/>
                <a:cs typeface="Calibri"/>
              </a:rPr>
              <a:t>CREDIT LIMIT GREATER THAN 20 LAKHS –614 Customers</a:t>
            </a:r>
            <a:endParaRPr lang="en-US" sz="2800" dirty="0"/>
          </a:p>
        </p:txBody>
      </p:sp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42F5FFF-F013-1E25-26EC-B280AFBC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" y="833737"/>
            <a:ext cx="7171426" cy="3048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4CA58A79-EF0C-364C-C3EE-105C6A020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098" y="828046"/>
            <a:ext cx="4583501" cy="3059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C884B7-A182-218C-6ADB-EAEF213DD6A6}"/>
              </a:ext>
            </a:extLst>
          </p:cNvPr>
          <p:cNvSpPr txBox="1"/>
          <p:nvPr/>
        </p:nvSpPr>
        <p:spPr>
          <a:xfrm>
            <a:off x="503508" y="4137743"/>
            <a:ext cx="9263810" cy="236988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Interpretation--</a:t>
            </a:r>
          </a:p>
          <a:p>
            <a:endParaRPr lang="en-US" sz="2000" b="1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Majority of people have income till 1 lakh but they are getting credit more than 20 lakhs.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have taken credit more between 20-25 lakhs.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There are significant number of outliers for pensioners, working and commercial associate.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Commercial associate have taken very high amount of credit 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Working, pensioner, state servant have taken loans between 20-22.5 lakhs mostly.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Higher amount of loans are given to people with 50K to 1lakh income.</a:t>
            </a:r>
          </a:p>
        </p:txBody>
      </p:sp>
    </p:spTree>
    <p:extLst>
      <p:ext uri="{BB962C8B-B14F-4D97-AF65-F5344CB8AC3E}">
        <p14:creationId xmlns:p14="http://schemas.microsoft.com/office/powerpoint/2010/main" val="34452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302E14-60FD-15E9-230F-5C5304A2C2D2}"/>
              </a:ext>
            </a:extLst>
          </p:cNvPr>
          <p:cNvSpPr txBox="1"/>
          <p:nvPr/>
        </p:nvSpPr>
        <p:spPr>
          <a:xfrm>
            <a:off x="7951304" y="132521"/>
            <a:ext cx="4058478" cy="501675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cs typeface="Calibri"/>
              </a:rPr>
              <a:t>Interpretation--</a:t>
            </a:r>
          </a:p>
          <a:p>
            <a:endParaRPr lang="en-US" sz="2000" b="1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with incomplete higher and lower secondary education are  no defaulters.</a:t>
            </a:r>
          </a:p>
          <a:p>
            <a:pPr marL="457200" indent="-457200">
              <a:buAutoNum type="arabicPeriod"/>
            </a:pPr>
            <a:endParaRPr lang="en-US" sz="2000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Pensioners with higher education and stater servant with secondary education are also not defaulting.</a:t>
            </a:r>
          </a:p>
          <a:p>
            <a:pPr marL="457200" indent="-457200">
              <a:buAutoNum type="arabicPeriod"/>
            </a:pPr>
            <a:endParaRPr lang="en-US" sz="2000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cs typeface="Calibri"/>
              </a:rPr>
              <a:t>People with higher education and secondary education  and working as commercial associate are more likely to default.</a:t>
            </a:r>
          </a:p>
          <a:p>
            <a:pPr marL="457200" indent="-457200">
              <a:buAutoNum type="arabicPeriod"/>
            </a:pPr>
            <a:endParaRPr lang="en-US" sz="2000" dirty="0">
              <a:cs typeface="Calibri"/>
            </a:endParaRPr>
          </a:p>
        </p:txBody>
      </p:sp>
      <p:pic>
        <p:nvPicPr>
          <p:cNvPr id="2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E526989A-4F42-81B9-79E8-F27FF444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1667"/>
            <a:ext cx="7444596" cy="3374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1FF29DBD-EBDA-BE22-301F-DC02708C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99545"/>
            <a:ext cx="7444596" cy="2607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812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ED656DB4-CCA0-AE31-8780-5D8E9FF7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308128"/>
            <a:ext cx="7933426" cy="3280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876C936E-D25A-3BCA-1405-EEFD3B4D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331" y="308753"/>
            <a:ext cx="3752131" cy="3278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F3704-60E6-F869-073F-6A5453158658}"/>
              </a:ext>
            </a:extLst>
          </p:cNvPr>
          <p:cNvSpPr txBox="1"/>
          <p:nvPr/>
        </p:nvSpPr>
        <p:spPr>
          <a:xfrm>
            <a:off x="653231" y="3743739"/>
            <a:ext cx="10892725" cy="206210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Interpretation--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who have a car and who don’t  have a house are less defaulting 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with house only don’t default .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who don’t have both are defaulting more as compared to who have both.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whom have submitted single document have majority of defaulters. 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People with 2 documents  for large credit amount are more in numbers and less defaulting .</a:t>
            </a:r>
          </a:p>
          <a:p>
            <a:pPr marL="342900" indent="-34290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533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7628640-80CA-3487-8B65-324ADCAE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09" y="188487"/>
            <a:ext cx="5388635" cy="3131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3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B896C8CE-D10B-CFC2-6486-A8A4E2F7D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97" y="190035"/>
            <a:ext cx="5891842" cy="3128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BFF03-C564-8F7E-9712-89F0B4D9022B}"/>
              </a:ext>
            </a:extLst>
          </p:cNvPr>
          <p:cNvSpPr txBox="1"/>
          <p:nvPr/>
        </p:nvSpPr>
        <p:spPr>
          <a:xfrm>
            <a:off x="2169735" y="3520639"/>
            <a:ext cx="7536572" cy="2616101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2000" b="1" dirty="0">
                <a:latin typeface="Calibri"/>
                <a:ea typeface="Segoe UI"/>
                <a:cs typeface="Segoe UI"/>
              </a:rPr>
              <a:t>Interpretation---</a:t>
            </a:r>
            <a:r>
              <a:rPr lang="en-US" sz="2000" dirty="0"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800" dirty="0">
                <a:latin typeface="Calibri"/>
                <a:ea typeface="Segoe UI"/>
                <a:cs typeface="Segoe UI"/>
              </a:rPr>
              <a:t>​</a:t>
            </a:r>
          </a:p>
          <a:p>
            <a:pPr>
              <a:buAutoNum type="arabicPeriod"/>
            </a:pPr>
            <a:r>
              <a:rPr lang="en-US" sz="1800" dirty="0">
                <a:latin typeface="Calibri"/>
                <a:ea typeface="Arial"/>
                <a:cs typeface="Arial"/>
              </a:rPr>
              <a:t>Majority of defaulters for credit </a:t>
            </a:r>
            <a:r>
              <a:rPr lang="en-US" dirty="0">
                <a:latin typeface="Calibri"/>
                <a:ea typeface="Arial"/>
                <a:cs typeface="Arial"/>
              </a:rPr>
              <a:t>more than 20</a:t>
            </a:r>
            <a:r>
              <a:rPr lang="en-US" sz="1800" dirty="0">
                <a:latin typeface="Calibri"/>
                <a:ea typeface="Arial"/>
                <a:cs typeface="Arial"/>
              </a:rPr>
              <a:t> lakhs are</a:t>
            </a:r>
            <a:r>
              <a:rPr lang="en-US" dirty="0">
                <a:latin typeface="Calibri"/>
                <a:ea typeface="Arial"/>
                <a:cs typeface="Arial"/>
              </a:rPr>
              <a:t> laborers, and managers.</a:t>
            </a:r>
            <a:endParaRPr lang="en-US" sz="1800" dirty="0">
              <a:latin typeface="Calibri"/>
              <a:ea typeface="Arial"/>
              <a:cs typeface="Arial"/>
            </a:endParaRPr>
          </a:p>
          <a:p>
            <a:pPr>
              <a:buAutoNum type="arabicPeriod"/>
            </a:pPr>
            <a:r>
              <a:rPr lang="en-US" sz="1800" dirty="0">
                <a:latin typeface="Calibri"/>
                <a:ea typeface="Arial"/>
                <a:cs typeface="Arial"/>
              </a:rPr>
              <a:t>People belonging to other occupations </a:t>
            </a:r>
            <a:r>
              <a:rPr lang="en-US" dirty="0">
                <a:latin typeface="Calibri"/>
                <a:ea typeface="Arial"/>
                <a:cs typeface="Arial"/>
              </a:rPr>
              <a:t>like sales, high skill tech, core staff are</a:t>
            </a:r>
            <a:r>
              <a:rPr lang="en-US" sz="1800" dirty="0">
                <a:latin typeface="Calibri"/>
                <a:ea typeface="Arial"/>
                <a:cs typeface="Arial"/>
              </a:rPr>
              <a:t> less probable to default. ​</a:t>
            </a:r>
          </a:p>
          <a:p>
            <a:pPr>
              <a:buAutoNum type="arabicPeriod"/>
            </a:pPr>
            <a:r>
              <a:rPr lang="en-US" sz="1800" dirty="0">
                <a:latin typeface="Calibri"/>
                <a:ea typeface="Arial"/>
                <a:cs typeface="Arial"/>
              </a:rPr>
              <a:t>People belonging to IT </a:t>
            </a:r>
            <a:r>
              <a:rPr lang="en-US" dirty="0">
                <a:latin typeface="Calibri"/>
                <a:ea typeface="Arial"/>
                <a:cs typeface="Arial"/>
              </a:rPr>
              <a:t>staff , accountants, medicine, </a:t>
            </a:r>
            <a:r>
              <a:rPr lang="en-US" dirty="0" err="1">
                <a:latin typeface="Calibri"/>
                <a:ea typeface="Arial"/>
                <a:cs typeface="Arial"/>
              </a:rPr>
              <a:t>hr</a:t>
            </a:r>
            <a:r>
              <a:rPr lang="en-US" dirty="0">
                <a:latin typeface="Calibri"/>
                <a:ea typeface="Arial"/>
                <a:cs typeface="Arial"/>
              </a:rPr>
              <a:t> staff </a:t>
            </a:r>
            <a:r>
              <a:rPr lang="en-US" dirty="0" err="1">
                <a:latin typeface="Calibri"/>
                <a:ea typeface="Arial"/>
                <a:cs typeface="Arial"/>
              </a:rPr>
              <a:t>etc</a:t>
            </a:r>
            <a:r>
              <a:rPr lang="en-US" dirty="0">
                <a:latin typeface="Calibri"/>
                <a:ea typeface="Arial"/>
                <a:cs typeface="Arial"/>
              </a:rPr>
              <a:t>  have</a:t>
            </a:r>
            <a:r>
              <a:rPr lang="en-US" sz="1800" dirty="0">
                <a:latin typeface="Calibri"/>
                <a:ea typeface="Arial"/>
                <a:cs typeface="Arial"/>
              </a:rPr>
              <a:t> not defaulted</a:t>
            </a:r>
            <a:r>
              <a:rPr lang="en-US" dirty="0">
                <a:latin typeface="Calibri"/>
                <a:ea typeface="Arial"/>
                <a:cs typeface="Arial"/>
              </a:rPr>
              <a:t> for large amount loans</a:t>
            </a:r>
            <a:r>
              <a:rPr lang="en-US" sz="1800" dirty="0">
                <a:latin typeface="Calibri"/>
                <a:ea typeface="Arial"/>
                <a:cs typeface="Arial"/>
              </a:rPr>
              <a:t> .</a:t>
            </a:r>
          </a:p>
          <a:p>
            <a:pPr>
              <a:buAutoNum type="arabicPeriod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34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4AAE890-77DD-3DDE-1543-B4E9F5A36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19678"/>
              </p:ext>
            </p:extLst>
          </p:nvPr>
        </p:nvGraphicFramePr>
        <p:xfrm>
          <a:off x="230037" y="186905"/>
          <a:ext cx="11730296" cy="63771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063">
                  <a:extLst>
                    <a:ext uri="{9D8B030D-6E8A-4147-A177-3AD203B41FA5}">
                      <a16:colId xmlns:a16="http://schemas.microsoft.com/office/drawing/2014/main" val="2731075539"/>
                    </a:ext>
                  </a:extLst>
                </a:gridCol>
                <a:gridCol w="3201398">
                  <a:extLst>
                    <a:ext uri="{9D8B030D-6E8A-4147-A177-3AD203B41FA5}">
                      <a16:colId xmlns:a16="http://schemas.microsoft.com/office/drawing/2014/main" val="1095020572"/>
                    </a:ext>
                  </a:extLst>
                </a:gridCol>
                <a:gridCol w="3495260">
                  <a:extLst>
                    <a:ext uri="{9D8B030D-6E8A-4147-A177-3AD203B41FA5}">
                      <a16:colId xmlns:a16="http://schemas.microsoft.com/office/drawing/2014/main" val="1192971800"/>
                    </a:ext>
                  </a:extLst>
                </a:gridCol>
                <a:gridCol w="3549575">
                  <a:extLst>
                    <a:ext uri="{9D8B030D-6E8A-4147-A177-3AD203B41FA5}">
                      <a16:colId xmlns:a16="http://schemas.microsoft.com/office/drawing/2014/main" val="2909072411"/>
                    </a:ext>
                  </a:extLst>
                </a:gridCol>
              </a:tblGrid>
              <a:tr h="33888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Credit limit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Non Defaulters</a:t>
                      </a:r>
                      <a:endParaRPr lang="en-US" sz="16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Defaulters 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50:50 or less probable to default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002712"/>
                  </a:ext>
                </a:extLst>
              </a:tr>
              <a:tr h="301912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/>
                        <a:t>Up-to  5 lakhs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 academic degree 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 have submitted 2 documents.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IT staff, HR staff , secretaries, realty agents have not defaulted .</a:t>
                      </a:r>
                    </a:p>
                    <a:p>
                      <a:pPr marL="342900" lvl="0" indent="-342900">
                        <a:buAutoNum type="arabicPeriod"/>
                      </a:pP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 secondary education</a:t>
                      </a:r>
                      <a:endParaRPr lang="en-US" sz="1600" dirty="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 doesn’t owns a house and don’t have a car are more likely to default.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 don’t have a car but have a house </a:t>
                      </a:r>
                      <a:endParaRPr lang="en-US" sz="1600" dirty="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have submitted a single document for getting credit</a:t>
                      </a:r>
                      <a:endParaRPr lang="en-US" sz="1600" dirty="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Occupation-- laborers, sales, drivers, core staff, accountant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 Higher education or incomplete higher education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 have a car and a house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 have a car but don’t  have  a house.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Cleaning, medicine, cooking, secretary staff.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951299"/>
                  </a:ext>
                </a:extLst>
              </a:tr>
              <a:tr h="3019126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600" dirty="0"/>
                        <a:t>5-10 lakhs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 whom have  academic degree 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IT staff, HR staff , secretaries, realty agents 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 have submitted 2 documents have not defaulted</a:t>
                      </a:r>
                    </a:p>
                    <a:p>
                      <a:pPr marL="342900" lvl="0" indent="-342900">
                        <a:buAutoNum type="arabicPeriod"/>
                      </a:pP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Commercial associate For each education type are defaulting  more 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Occupation-  laborers, sales, drivers, core staff.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Education- secondary education and higher education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 doesn’t owns a house and don’t have a car.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have submitted a single document for getting credit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 have higher education or incomplete  education  and pensioner and state servant type are very less defaulting.</a:t>
                      </a:r>
                      <a:endParaRPr lang="en-US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83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6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4AAE890-77DD-3DDE-1543-B4E9F5A36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54635"/>
              </p:ext>
            </p:extLst>
          </p:nvPr>
        </p:nvGraphicFramePr>
        <p:xfrm>
          <a:off x="230037" y="186905"/>
          <a:ext cx="11730292" cy="67092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9869">
                  <a:extLst>
                    <a:ext uri="{9D8B030D-6E8A-4147-A177-3AD203B41FA5}">
                      <a16:colId xmlns:a16="http://schemas.microsoft.com/office/drawing/2014/main" val="2731075539"/>
                    </a:ext>
                  </a:extLst>
                </a:gridCol>
                <a:gridCol w="3313043">
                  <a:extLst>
                    <a:ext uri="{9D8B030D-6E8A-4147-A177-3AD203B41FA5}">
                      <a16:colId xmlns:a16="http://schemas.microsoft.com/office/drawing/2014/main" val="1095020572"/>
                    </a:ext>
                  </a:extLst>
                </a:gridCol>
                <a:gridCol w="3757806">
                  <a:extLst>
                    <a:ext uri="{9D8B030D-6E8A-4147-A177-3AD203B41FA5}">
                      <a16:colId xmlns:a16="http://schemas.microsoft.com/office/drawing/2014/main" val="1192971800"/>
                    </a:ext>
                  </a:extLst>
                </a:gridCol>
                <a:gridCol w="3549574">
                  <a:extLst>
                    <a:ext uri="{9D8B030D-6E8A-4147-A177-3AD203B41FA5}">
                      <a16:colId xmlns:a16="http://schemas.microsoft.com/office/drawing/2014/main" val="2909072411"/>
                    </a:ext>
                  </a:extLst>
                </a:gridCol>
              </a:tblGrid>
              <a:tr h="33888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Credit limit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Non Defaulters</a:t>
                      </a:r>
                      <a:endParaRPr lang="en-US" sz="1400" b="1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Defaulters 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50:50 or less probable to default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002712"/>
                  </a:ext>
                </a:extLst>
              </a:tr>
              <a:tr h="31142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/>
                        <a:t>10-20 lakhs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 academic degree and lower secondary education has no defaulters.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People belonging to IT staff have not defaulted .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457200" marR="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 secondary education and higher education have majority of defaulters</a:t>
                      </a:r>
                      <a:endParaRPr lang="en-US" sz="1400" dirty="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 doesn’t owns a house and don’t have a car are more likely to default.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 don’t have a car but have a house </a:t>
                      </a:r>
                      <a:endParaRPr lang="en-US" sz="1400" dirty="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have submitted a single document for getting credit</a:t>
                      </a:r>
                      <a:endParaRPr lang="en-US" sz="1400" dirty="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Occupation-- 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low-skill labors, realty agents, security staff, sales, laborers, drivers, core staff and managers.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Commercial associate and  working type income 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 incomplete higher education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 have a car and a house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 have a car but don’t  have  a house.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Accountants, secretaries, high skill tech staff.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 2 documents are small in numbers and less defaulting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Pensioners and state servant are defaulting less compared to others.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951299"/>
                  </a:ext>
                </a:extLst>
              </a:tr>
              <a:tr h="3019126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400" dirty="0"/>
                        <a:t>20 lakhs and 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Incomplete higher and lower secondary  education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Pensioners with higher education and stater servant with secondary education are also not defaulting.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 have a car and who don’t  have a house are less defaulting 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 house only 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IT staff , accountants, medicine, HR staff, secretaries etc.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457200" marR="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Commercial associate For each education type are defaulting  more 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Occupation-  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laborers, and managers.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Education- secondary education and higher education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who don’t have both are defaulting more as compared to who have both.</a:t>
                      </a:r>
                      <a:endParaRPr lang="en-US" sz="1400" dirty="0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have submitted a single document for getting credit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 higher education and secondary education  and working as commercial associate are more likely to default.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People with 2 documents  for large credit amount are more in numbers and less defaulting 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eriod"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sales, high skill tech, core staff 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83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252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6AB908-FD72-2A02-8B41-9A948A288D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9600" dirty="0">
                <a:cs typeface="Posterama"/>
              </a:rPr>
              <a:t>THANKYOU</a:t>
            </a:r>
            <a:br>
              <a:rPr lang="en-US" dirty="0">
                <a:cs typeface="Posterama"/>
              </a:rPr>
            </a:br>
            <a:r>
              <a:rPr lang="en-US" sz="1600" dirty="0">
                <a:cs typeface="Posterama"/>
              </a:rPr>
              <a:t>ANY QUESTIONS ARE WELCOME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07855B-9BCB-DD60-019D-86E16A4FFF71}"/>
              </a:ext>
            </a:extLst>
          </p:cNvPr>
          <p:cNvSpPr txBox="1">
            <a:spLocks/>
          </p:cNvSpPr>
          <p:nvPr/>
        </p:nvSpPr>
        <p:spPr>
          <a:xfrm>
            <a:off x="838200" y="125868"/>
            <a:ext cx="10515600" cy="68780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 dirty="0">
                <a:latin typeface="+mj-lt"/>
                <a:ea typeface="+mj-ea"/>
                <a:cs typeface="+mj-cs"/>
              </a:rPr>
              <a:t>Level Zero </a:t>
            </a:r>
            <a:r>
              <a:rPr lang="en-US" sz="3600" kern="1200" dirty="0">
                <a:latin typeface="+mj-lt"/>
                <a:ea typeface="+mj-ea"/>
                <a:cs typeface="+mj-cs"/>
              </a:rPr>
              <a:t>: Understanding Data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47060-3C33-4911-E37F-1388881789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5DF2D63-3FF5-D547-96B9-BE9CCD1ABA58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D0E2D7B-F2C1-E842-41DA-0C48AFF9D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102432"/>
              </p:ext>
            </p:extLst>
          </p:nvPr>
        </p:nvGraphicFramePr>
        <p:xfrm>
          <a:off x="579406" y="1609965"/>
          <a:ext cx="6116129" cy="4394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7" name="Picture 107" descr="Table&#10;&#10;Description automatically generated">
            <a:extLst>
              <a:ext uri="{FF2B5EF4-FFF2-40B4-BE49-F238E27FC236}">
                <a16:creationId xmlns:a16="http://schemas.microsoft.com/office/drawing/2014/main" id="{28B300BF-B7B8-2390-B251-295DCB702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136" y="1299713"/>
            <a:ext cx="4228709" cy="5020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49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EC401A-BC46-41FC-AD55-F7810C3CF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87F808-5648-477A-80D6-A0F3BF6DF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A116CF9-DCF6-4F08-B01A-D5F353F83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4D26783-C1CA-4BE1-9D40-3EA516AE3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8A0CC-9EC8-8A75-898C-7C2EBFD4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508" y="785005"/>
            <a:ext cx="7586934" cy="632607"/>
          </a:xfr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b="1">
                <a:ea typeface="+mj-lt"/>
                <a:cs typeface="+mj-lt"/>
              </a:rPr>
              <a:t>Level One : </a:t>
            </a:r>
            <a:r>
              <a:rPr lang="en-US" sz="3200">
                <a:ea typeface="+mj-lt"/>
                <a:cs typeface="+mj-lt"/>
              </a:rPr>
              <a:t>Univariate analysis </a:t>
            </a:r>
            <a:endParaRPr lang="en-US" sz="32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F5EC1C-CF97-42E8-FA2D-AB6402FC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46" y="1651104"/>
            <a:ext cx="6711350" cy="4404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76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012B3-1691-947B-8AE7-84CB46FBE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09797-B89C-0299-30FC-8FDD37587D91}"/>
              </a:ext>
            </a:extLst>
          </p:cNvPr>
          <p:cNvSpPr txBox="1"/>
          <p:nvPr/>
        </p:nvSpPr>
        <p:spPr>
          <a:xfrm>
            <a:off x="6713914" y="3618093"/>
            <a:ext cx="5227418" cy="2923877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latin typeface="Calibri"/>
                <a:cs typeface="Calibri"/>
              </a:rPr>
              <a:t>INTERPRETATION--</a:t>
            </a:r>
          </a:p>
          <a:p>
            <a:endParaRPr lang="en-US" sz="2000" b="1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There are less number of revolving loans as compared to cash loans.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More number females </a:t>
            </a:r>
            <a:r>
              <a:rPr lang="en-US" dirty="0" err="1">
                <a:latin typeface="Calibri"/>
                <a:cs typeface="Calibri"/>
              </a:rPr>
              <a:t>ie</a:t>
            </a:r>
            <a:r>
              <a:rPr lang="en-US" dirty="0">
                <a:latin typeface="Calibri"/>
                <a:cs typeface="Calibri"/>
              </a:rPr>
              <a:t> 65%  than males 35% .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On the basis of income type , working type are in majority then commercial associate, and pensioners and state govt. 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Unemployed, student , businessman, maternity leave are very nominal </a:t>
            </a:r>
            <a:r>
              <a:rPr lang="en-US" b="1" dirty="0">
                <a:latin typeface="Calibri"/>
                <a:cs typeface="Calibri"/>
              </a:rPr>
              <a:t>.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8951333-00EE-C1F0-8E92-99C9EA7C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74" y="3552955"/>
            <a:ext cx="6093124" cy="304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E020377-A69C-C4AF-B6E3-2DA0E2D0975B}"/>
              </a:ext>
            </a:extLst>
          </p:cNvPr>
          <p:cNvSpPr txBox="1">
            <a:spLocks/>
          </p:cNvSpPr>
          <p:nvPr/>
        </p:nvSpPr>
        <p:spPr>
          <a:xfrm>
            <a:off x="378125" y="77578"/>
            <a:ext cx="11277599" cy="664204"/>
          </a:xfrm>
          <a:prstGeom prst="rect">
            <a:avLst/>
          </a:prstGeom>
          <a:ln w="28575">
            <a:solidFill>
              <a:schemeClr val="accent4">
                <a:lumMod val="1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atin typeface="Posterama"/>
                <a:cs typeface="Calibri Light"/>
              </a:rPr>
              <a:t>UNIVARIATE ANALYSIS OF CATEGORICAL COLUMNS</a:t>
            </a:r>
            <a:endParaRPr lang="en-US" sz="2800" dirty="0"/>
          </a:p>
        </p:txBody>
      </p:sp>
      <p:pic>
        <p:nvPicPr>
          <p:cNvPr id="7" name="Picture 8" descr="A picture containing text, businesscard, vector graphics, screenshot&#10;&#10;Description automatically generated">
            <a:extLst>
              <a:ext uri="{FF2B5EF4-FFF2-40B4-BE49-F238E27FC236}">
                <a16:creationId xmlns:a16="http://schemas.microsoft.com/office/drawing/2014/main" id="{D29C0DA6-07FD-FB90-C2FA-9C4306B1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74" y="1050940"/>
            <a:ext cx="6093124" cy="2369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8859F6D-6753-A1E8-B6B8-3A47B5DBD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456" y="1044753"/>
            <a:ext cx="3965275" cy="2381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92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58F730-C82F-1100-C66D-39424C060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AEA83A2-97AC-0836-D03F-EEC99CB6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05" y="766212"/>
            <a:ext cx="5748068" cy="3643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4E822308-1D61-AB40-A688-39F3937F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24" y="767212"/>
            <a:ext cx="4554746" cy="3641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70116-276C-ECE8-D307-45A8D6E9BB38}"/>
              </a:ext>
            </a:extLst>
          </p:cNvPr>
          <p:cNvSpPr txBox="1"/>
          <p:nvPr/>
        </p:nvSpPr>
        <p:spPr>
          <a:xfrm>
            <a:off x="2252869" y="4556371"/>
            <a:ext cx="8548277" cy="2215991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latin typeface="Calibri"/>
                <a:cs typeface="Calibri"/>
              </a:rPr>
              <a:t>Interpretation--</a:t>
            </a:r>
          </a:p>
          <a:p>
            <a:endParaRPr lang="en-US" sz="2400" b="1" dirty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Labourers are maximum in numbers , then sales, core staff, managers and drivers.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People from IT staff, HR staff, secretaries, reality agents are the least.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Mostly people have secondary education at 71%., then higher education at 24 % 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People with academic education and lower education is l very least in number.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A4CF4DD-88F7-6437-C8FD-4E3D5F83EFB3}"/>
              </a:ext>
            </a:extLst>
          </p:cNvPr>
          <p:cNvSpPr txBox="1">
            <a:spLocks/>
          </p:cNvSpPr>
          <p:nvPr/>
        </p:nvSpPr>
        <p:spPr>
          <a:xfrm>
            <a:off x="378125" y="77578"/>
            <a:ext cx="11277599" cy="664204"/>
          </a:xfrm>
          <a:prstGeom prst="rect">
            <a:avLst/>
          </a:prstGeom>
          <a:ln w="28575">
            <a:solidFill>
              <a:schemeClr val="accent4">
                <a:lumMod val="1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atin typeface="Posterama"/>
                <a:cs typeface="Calibri Light"/>
              </a:rPr>
              <a:t>UNIVARIATE ANALYSIS OF CATEGORICAL COLUMNS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615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3EF34-42AC-66BB-4091-A6CB9098CD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9F9EF16-C0CC-EED7-FCB7-FA8A3F9E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19" y="869967"/>
            <a:ext cx="7588366" cy="3306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6F20BD7-5792-0973-51A1-D8F30A1F4B61}"/>
              </a:ext>
            </a:extLst>
          </p:cNvPr>
          <p:cNvSpPr txBox="1">
            <a:spLocks/>
          </p:cNvSpPr>
          <p:nvPr/>
        </p:nvSpPr>
        <p:spPr>
          <a:xfrm>
            <a:off x="378125" y="77578"/>
            <a:ext cx="11277599" cy="664204"/>
          </a:xfrm>
          <a:prstGeom prst="rect">
            <a:avLst/>
          </a:prstGeom>
          <a:ln w="28575">
            <a:solidFill>
              <a:schemeClr val="accent4">
                <a:lumMod val="1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atin typeface="Posterama"/>
                <a:cs typeface="Calibri Light"/>
              </a:rPr>
              <a:t>UNIVARIATE ANALYSIS OF NUMERICAL COLUMN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C2688-E1BD-F44E-ED6D-B48EFB4FB492}"/>
              </a:ext>
            </a:extLst>
          </p:cNvPr>
          <p:cNvSpPr txBox="1"/>
          <p:nvPr/>
        </p:nvSpPr>
        <p:spPr>
          <a:xfrm>
            <a:off x="1093304" y="4820478"/>
            <a:ext cx="9773478" cy="1908215"/>
          </a:xfrm>
          <a:prstGeom prst="rect">
            <a:avLst/>
          </a:prstGeom>
          <a:noFill/>
          <a:ln>
            <a:solidFill>
              <a:schemeClr val="accent4">
                <a:lumMod val="10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  <a:latin typeface="Calibri"/>
                <a:cs typeface="Calibri"/>
              </a:rPr>
              <a:t>Interpretation---</a:t>
            </a:r>
          </a:p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The data for credit amount is positively skewed , and majority of people taken credit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uptil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8 lakhs 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There are some outliers , which show some large amount of credit has also been given to some people, on what basis it has been given we need to find out further.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983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AD79A-7492-3330-1456-1490AA8306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18511-339A-03C5-4FB9-7132B0BA1813}"/>
              </a:ext>
            </a:extLst>
          </p:cNvPr>
          <p:cNvSpPr txBox="1"/>
          <p:nvPr/>
        </p:nvSpPr>
        <p:spPr>
          <a:xfrm>
            <a:off x="1365250" y="333375"/>
            <a:ext cx="9512419" cy="52322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Posterama"/>
                <a:cs typeface="Posterama"/>
              </a:rPr>
              <a:t>CONCLUSION FROM UNIVARIATE ANALYSIS ---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401FD-1507-3801-C4B0-1AB6A0F3F9A1}"/>
              </a:ext>
            </a:extLst>
          </p:cNvPr>
          <p:cNvSpPr txBox="1"/>
          <p:nvPr/>
        </p:nvSpPr>
        <p:spPr>
          <a:xfrm>
            <a:off x="1366747" y="1077703"/>
            <a:ext cx="9513917" cy="455509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There are less number of revolving loans as compared to cash loans.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More number females i.e. 65%  than males 35% 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On the basis of income type , working type are in majority then commercial associate, and pensioners and state govt. 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Unemployed, student , businessman, maternity leave are very nominal 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Laborers are maximum in numbers , then sales, core staff, managers and drivers.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People from IT staff, HR staff, secretaries, reality agents are the least.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Mostly people have secondary education at 71%., then higher education at 24 % 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People with academic education and lower education is very least in number.</a:t>
            </a:r>
          </a:p>
          <a:p>
            <a:pPr marL="342900" indent="-342900">
              <a:buAutoNum type="arabicPeriod"/>
            </a:pPr>
            <a:endParaRPr lang="en-US" dirty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The data for credit amount is positively skewed , and majority of people taken credit up-till 8 lakhs 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/>
                <a:cs typeface="Calibri"/>
              </a:rPr>
              <a:t>There are some outliers in credit amount , which show some large amount of credit has also been given to some people, on what basis it has been given we need to find out further.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405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2" y="1201947"/>
            <a:ext cx="10437959" cy="1032295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3200" b="1">
                <a:latin typeface="Posterama"/>
                <a:cs typeface="Calibri Light"/>
              </a:rPr>
              <a:t>BIVARIATE AND MULTIVARIATE ANALYSIS </a:t>
            </a:r>
            <a:endParaRPr lang="en-US" sz="3200">
              <a:latin typeface="Posterama"/>
              <a:cs typeface="Calibri Light"/>
            </a:endParaRPr>
          </a:p>
          <a:p>
            <a:endParaRPr lang="en-US" sz="2800" b="1" kern="1200">
              <a:latin typeface="+mj-lt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78" y="1906437"/>
            <a:ext cx="10685248" cy="3821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For bivariate and multivariate analysis, dividing the credit amount  into groups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rgbClr val="262626"/>
              </a:solidFill>
              <a:latin typeface="Calibri"/>
              <a:cs typeface="Calibri Light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l1= credit up to 5 lakhs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l2= credit from 5 lakhs - 10lakhs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l3= credit from 10lakhs - 20lakhs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l4= credit from 20 and above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Filtering the data for different credit bands and will analyse for income type, education , occupation, possession of car and house and documents submitted at the time of loan application.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 Light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Desired result-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To get customers , who default, don't default and have less probability to default i.e. 50:50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 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en-US" dirty="0">
              <a:solidFill>
                <a:srgbClr val="262626"/>
              </a:solidFill>
              <a:latin typeface="Calibri"/>
              <a:cs typeface="Calibri"/>
            </a:endParaRPr>
          </a:p>
          <a:p>
            <a:pPr algn="just">
              <a:lnSpc>
                <a:spcPct val="90000"/>
              </a:lnSpc>
            </a:pPr>
            <a:endParaRPr lang="en-US" sz="2800">
              <a:latin typeface="Daytona Pro Condensed Light"/>
              <a:cs typeface="Posteram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57200" y="6400800"/>
            <a:ext cx="70104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kern="1200">
                <a:solidFill>
                  <a:srgbClr val="000000">
                    <a:alpha val="70000"/>
                  </a:srgb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49000" y="6400800"/>
            <a:ext cx="685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5DF2D63-3FF5-D547-96B9-BE9CCD1ABA58}" type="slidenum">
              <a:rPr lang="en-US" sz="1000">
                <a:solidFill>
                  <a:srgbClr val="000000">
                    <a:alpha val="70000"/>
                  </a:srgbClr>
                </a:solidFill>
                <a:latin typeface="+mn-lt"/>
              </a:rPr>
              <a:pPr algn="r">
                <a:spcAft>
                  <a:spcPts val="600"/>
                </a:spcAft>
              </a:pPr>
              <a:t>9</a:t>
            </a:fld>
            <a:endParaRPr lang="en-US" sz="1000">
              <a:solidFill>
                <a:srgbClr val="000000">
                  <a:alpha val="70000"/>
                </a:srgb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860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9D3EA290-8C8E-4DEC-A46D-F69BB3CF1506}" vid="{48419DDE-FF2A-4359-8A54-BA3E908EF110}"/>
    </a:ext>
  </a:extLst>
</a:theme>
</file>

<file path=ppt/theme/theme2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81D8D6-8849-400B-8BC9-21D401C7DD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31739A3-185F-4C3F-BB6F-45700D1355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Office Theme</vt:lpstr>
      <vt:lpstr>Office Theme</vt:lpstr>
      <vt:lpstr>CASE STUDY EXPLORATORY DATA ANALYSIS OF GOLD ATLANTIS FIRM:   IDENTIFYING DEFAULTING CUSTOMERS</vt:lpstr>
      <vt:lpstr>Introduction</vt:lpstr>
      <vt:lpstr>PowerPoint Presentation</vt:lpstr>
      <vt:lpstr>Level One : Univariate analysis </vt:lpstr>
      <vt:lpstr>PowerPoint Presentation</vt:lpstr>
      <vt:lpstr>PowerPoint Presentation</vt:lpstr>
      <vt:lpstr>PowerPoint Presentation</vt:lpstr>
      <vt:lpstr>PowerPoint Presentation</vt:lpstr>
      <vt:lpstr>BIVARIATE AND MULTIVARIATE ANALYSIS  </vt:lpstr>
      <vt:lpstr>CREDIT UPTO 5 LAKHS – 48563 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ANY QUESTIONS ARE WELCOME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DISCOVERY</dc:title>
  <dc:creator/>
  <cp:revision>1468</cp:revision>
  <dcterms:created xsi:type="dcterms:W3CDTF">2023-04-18T05:09:24Z</dcterms:created>
  <dcterms:modified xsi:type="dcterms:W3CDTF">2023-04-20T12:12:31Z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